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75"/>
  </p:notesMasterIdLst>
  <p:sldIdLst>
    <p:sldId id="256" r:id="rId2"/>
    <p:sldId id="257" r:id="rId3"/>
    <p:sldId id="260" r:id="rId4"/>
    <p:sldId id="261" r:id="rId5"/>
    <p:sldId id="270" r:id="rId6"/>
    <p:sldId id="271" r:id="rId7"/>
    <p:sldId id="272" r:id="rId8"/>
    <p:sldId id="273" r:id="rId9"/>
    <p:sldId id="262" r:id="rId10"/>
    <p:sldId id="263" r:id="rId11"/>
    <p:sldId id="264" r:id="rId12"/>
    <p:sldId id="265" r:id="rId13"/>
    <p:sldId id="266" r:id="rId14"/>
    <p:sldId id="274" r:id="rId15"/>
    <p:sldId id="267" r:id="rId16"/>
    <p:sldId id="268" r:id="rId17"/>
    <p:sldId id="269"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 id="292" r:id="rId35"/>
    <p:sldId id="293" r:id="rId36"/>
    <p:sldId id="295" r:id="rId37"/>
    <p:sldId id="296" r:id="rId38"/>
    <p:sldId id="301" r:id="rId39"/>
    <p:sldId id="302" r:id="rId40"/>
    <p:sldId id="303" r:id="rId41"/>
    <p:sldId id="305" r:id="rId42"/>
    <p:sldId id="307" r:id="rId43"/>
    <p:sldId id="308" r:id="rId44"/>
    <p:sldId id="309" r:id="rId45"/>
    <p:sldId id="310" r:id="rId46"/>
    <p:sldId id="319" r:id="rId47"/>
    <p:sldId id="321" r:id="rId48"/>
    <p:sldId id="324" r:id="rId49"/>
    <p:sldId id="325" r:id="rId50"/>
    <p:sldId id="327" r:id="rId51"/>
    <p:sldId id="328" r:id="rId52"/>
    <p:sldId id="329" r:id="rId53"/>
    <p:sldId id="331" r:id="rId54"/>
    <p:sldId id="332" r:id="rId55"/>
    <p:sldId id="333" r:id="rId56"/>
    <p:sldId id="334" r:id="rId57"/>
    <p:sldId id="335" r:id="rId58"/>
    <p:sldId id="336" r:id="rId59"/>
    <p:sldId id="337" r:id="rId60"/>
    <p:sldId id="338" r:id="rId61"/>
    <p:sldId id="339" r:id="rId62"/>
    <p:sldId id="340" r:id="rId63"/>
    <p:sldId id="341" r:id="rId64"/>
    <p:sldId id="352" r:id="rId65"/>
    <p:sldId id="353" r:id="rId66"/>
    <p:sldId id="354" r:id="rId67"/>
    <p:sldId id="355" r:id="rId68"/>
    <p:sldId id="356" r:id="rId69"/>
    <p:sldId id="357" r:id="rId70"/>
    <p:sldId id="358" r:id="rId71"/>
    <p:sldId id="359" r:id="rId72"/>
    <p:sldId id="361" r:id="rId73"/>
    <p:sldId id="362" r:id="rId74"/>
  </p:sldIdLst>
  <p:sldSz cx="12192000" cy="6858000"/>
  <p:notesSz cx="6858000" cy="9144000"/>
  <p:defaultTextStyle>
    <a:defPPr>
      <a:defRPr lang="sl-SI"/>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p:cViewPr varScale="1">
        <p:scale>
          <a:sx n="68" d="100"/>
          <a:sy n="68" d="100"/>
        </p:scale>
        <p:origin x="-82" y="-32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08D4C72-E619-49FC-9C1C-E6792FC1936B}" type="datetimeFigureOut">
              <a:rPr lang="sl-SI"/>
              <a:pPr>
                <a:defRPr/>
              </a:pPr>
              <a:t>16.10.2014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4D6A61F7-02BE-4099-BD6C-1E1A8094C563}"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grada stranske slike 1"/>
          <p:cNvSpPr>
            <a:spLocks noGrp="1" noRot="1" noChangeAspect="1" noTextEdit="1"/>
          </p:cNvSpPr>
          <p:nvPr>
            <p:ph type="sldImg"/>
          </p:nvPr>
        </p:nvSpPr>
        <p:spPr bwMode="auto">
          <a:noFill/>
          <a:ln>
            <a:solidFill>
              <a:srgbClr val="000000"/>
            </a:solidFill>
            <a:miter lim="800000"/>
            <a:headEnd/>
            <a:tailEnd/>
          </a:ln>
        </p:spPr>
      </p:sp>
      <p:sp>
        <p:nvSpPr>
          <p:cNvPr id="80899" name="Ograda opomb 2"/>
          <p:cNvSpPr>
            <a:spLocks noGrp="1"/>
          </p:cNvSpPr>
          <p:nvPr>
            <p:ph type="body" idx="1"/>
          </p:nvPr>
        </p:nvSpPr>
        <p:spPr bwMode="auto">
          <a:xfrm>
            <a:off x="685800" y="4343400"/>
            <a:ext cx="5486400" cy="4114800"/>
          </a:xfrm>
          <a:noFill/>
        </p:spPr>
        <p:txBody>
          <a:bodyPr wrap="square" numCol="1" anchor="t" anchorCtr="0" compatLnSpc="1">
            <a:prstTxWarp prst="textNoShape">
              <a:avLst/>
            </a:prstTxWarp>
          </a:bodyPr>
          <a:lstStyle/>
          <a:p>
            <a:pPr eaLnBrk="1" hangingPunct="1">
              <a:spcBef>
                <a:spcPct val="0"/>
              </a:spcBef>
            </a:pPr>
            <a:endParaRPr lang="sl-SI" altLang="sl-SI" smtClean="0">
              <a:latin typeface="Arial" pitchFamily="34" charset="0"/>
            </a:endParaRPr>
          </a:p>
        </p:txBody>
      </p:sp>
      <p:sp>
        <p:nvSpPr>
          <p:cNvPr id="80900" name="Ograda številke diapoz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DC0D04B-35B6-40E7-84D8-6A6D25BACA8E}" type="slidenum">
              <a:rPr lang="sl-SI" altLang="sl-SI" sz="1200"/>
              <a:pPr algn="r" eaLnBrk="1" hangingPunct="1"/>
              <a:t>37</a:t>
            </a:fld>
            <a:endParaRPr lang="sl-SI" altLang="sl-SI"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15" name="Date Placeholder 3"/>
          <p:cNvSpPr>
            <a:spLocks noGrp="1"/>
          </p:cNvSpPr>
          <p:nvPr>
            <p:ph type="dt" sz="half" idx="10"/>
          </p:nvPr>
        </p:nvSpPr>
        <p:spPr/>
        <p:txBody>
          <a:bodyPr/>
          <a:lstStyle>
            <a:lvl1pPr>
              <a:defRPr/>
            </a:lvl1pPr>
          </a:lstStyle>
          <a:p>
            <a:pPr>
              <a:defRPr/>
            </a:pPr>
            <a:fld id="{C54CF7D7-87F0-4930-970B-FF6513D74D5C}" type="datetimeFigureOut">
              <a:rPr lang="sl-SI"/>
              <a:pPr>
                <a:defRPr/>
              </a:pPr>
              <a:t>16.10.2014</a:t>
            </a:fld>
            <a:endParaRPr lang="sl-SI"/>
          </a:p>
        </p:txBody>
      </p:sp>
      <p:sp>
        <p:nvSpPr>
          <p:cNvPr id="16" name="Footer Placeholder 4"/>
          <p:cNvSpPr>
            <a:spLocks noGrp="1"/>
          </p:cNvSpPr>
          <p:nvPr>
            <p:ph type="ftr" sz="quarter" idx="11"/>
          </p:nvPr>
        </p:nvSpPr>
        <p:spPr/>
        <p:txBody>
          <a:bodyPr/>
          <a:lstStyle>
            <a:lvl1pPr>
              <a:defRPr/>
            </a:lvl1pPr>
          </a:lstStyle>
          <a:p>
            <a:pPr>
              <a:defRPr/>
            </a:pPr>
            <a:endParaRPr lang="sl-SI"/>
          </a:p>
        </p:txBody>
      </p:sp>
      <p:sp>
        <p:nvSpPr>
          <p:cNvPr id="17" name="Slide Number Placeholder 5"/>
          <p:cNvSpPr>
            <a:spLocks noGrp="1"/>
          </p:cNvSpPr>
          <p:nvPr>
            <p:ph type="sldNum" sz="quarter" idx="12"/>
          </p:nvPr>
        </p:nvSpPr>
        <p:spPr/>
        <p:txBody>
          <a:bodyPr/>
          <a:lstStyle>
            <a:lvl1pPr>
              <a:defRPr smtClean="0"/>
            </a:lvl1pPr>
          </a:lstStyle>
          <a:p>
            <a:pPr>
              <a:defRPr/>
            </a:pPr>
            <a:fld id="{29B476FF-FBA3-47F5-8010-B9D35DF86508}" type="slidenum">
              <a:rPr lang="sl-SI" altLang="sl-SI"/>
              <a:pPr>
                <a:defRPr/>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lvl1pPr>
          </a:lstStyle>
          <a:p>
            <a:pPr>
              <a:defRPr/>
            </a:pPr>
            <a:fld id="{A58BACE9-EBD9-49D8-8C0B-E2AE3BCB4077}"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334B89F-96DD-48D6-A1A1-6DC46B9A291A}" type="slidenum">
              <a:rPr lang="sl-SI" altLang="sl-SI"/>
              <a:pPr>
                <a:defRPr/>
              </a:pPr>
              <a:t>‹#›</a:t>
            </a:fld>
            <a:endParaRPr lang="sl-SI" alt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5" name="TextBox 19"/>
          <p:cNvSpPr txBox="1">
            <a:spLocks noChangeArrowheads="1"/>
          </p:cNvSpPr>
          <p:nvPr/>
        </p:nvSpPr>
        <p:spPr bwMode="auto">
          <a:xfrm>
            <a:off x="541338" y="790575"/>
            <a:ext cx="609600" cy="584200"/>
          </a:xfrm>
          <a:prstGeom prst="rect">
            <a:avLst/>
          </a:prstGeom>
          <a:noFill/>
          <a:ln w="9525">
            <a:noFill/>
            <a:miter lim="800000"/>
            <a:headEnd/>
            <a:tailEnd/>
          </a:ln>
        </p:spPr>
        <p:txBody>
          <a:bodyPr anchor="ctr"/>
          <a:lstStyle/>
          <a:p>
            <a:pPr eaLnBrk="1" hangingPunct="1">
              <a:defRPr/>
            </a:pPr>
            <a:r>
              <a:rPr lang="en-US" sz="8000">
                <a:solidFill>
                  <a:srgbClr val="C0E474"/>
                </a:solidFill>
              </a:rPr>
              <a:t>“</a:t>
            </a:r>
          </a:p>
        </p:txBody>
      </p:sp>
      <p:sp>
        <p:nvSpPr>
          <p:cNvPr id="6" name="TextBox 21"/>
          <p:cNvSpPr txBox="1">
            <a:spLocks noChangeArrowheads="1"/>
          </p:cNvSpPr>
          <p:nvPr/>
        </p:nvSpPr>
        <p:spPr bwMode="auto">
          <a:xfrm>
            <a:off x="8893175" y="2886075"/>
            <a:ext cx="609600" cy="585788"/>
          </a:xfrm>
          <a:prstGeom prst="rect">
            <a:avLst/>
          </a:prstGeom>
          <a:noFill/>
          <a:ln w="9525">
            <a:noFill/>
            <a:miter lim="800000"/>
            <a:headEnd/>
            <a:tailEnd/>
          </a:ln>
        </p:spPr>
        <p:txBody>
          <a:bodyPr anchor="ctr"/>
          <a:lstStyle/>
          <a:p>
            <a:pPr eaLnBrk="1" hangingPunct="1">
              <a:defRPr/>
            </a:pPr>
            <a:r>
              <a:rPr lang="en-US" sz="8000">
                <a:solidFill>
                  <a:srgbClr val="C0E474"/>
                </a:solidFill>
              </a:rPr>
              <a:t>”</a:t>
            </a:r>
            <a:endParaRPr lang="en-US">
              <a:solidFill>
                <a:srgbClr val="C0E474"/>
              </a:solidFill>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7" name="Date Placeholder 3"/>
          <p:cNvSpPr>
            <a:spLocks noGrp="1"/>
          </p:cNvSpPr>
          <p:nvPr>
            <p:ph type="dt" sz="half" idx="14"/>
          </p:nvPr>
        </p:nvSpPr>
        <p:spPr/>
        <p:txBody>
          <a:bodyPr/>
          <a:lstStyle>
            <a:lvl1pPr>
              <a:defRPr/>
            </a:lvl1pPr>
          </a:lstStyle>
          <a:p>
            <a:pPr>
              <a:defRPr/>
            </a:pPr>
            <a:fld id="{62E0F4D6-F5C9-4DF0-A430-AE51E87842E1}" type="datetimeFigureOut">
              <a:rPr lang="sl-SI"/>
              <a:pPr>
                <a:defRPr/>
              </a:pPr>
              <a:t>16.10.2014</a:t>
            </a:fld>
            <a:endParaRPr lang="sl-SI"/>
          </a:p>
        </p:txBody>
      </p:sp>
      <p:sp>
        <p:nvSpPr>
          <p:cNvPr id="8" name="Footer Placeholder 4"/>
          <p:cNvSpPr>
            <a:spLocks noGrp="1"/>
          </p:cNvSpPr>
          <p:nvPr>
            <p:ph type="ftr" sz="quarter" idx="15"/>
          </p:nvPr>
        </p:nvSpPr>
        <p:spPr/>
        <p:txBody>
          <a:bodyPr/>
          <a:lstStyle>
            <a:lvl1pPr>
              <a:defRPr/>
            </a:lvl1pPr>
          </a:lstStyle>
          <a:p>
            <a:pPr>
              <a:defRPr/>
            </a:pPr>
            <a:endParaRPr lang="sl-SI"/>
          </a:p>
        </p:txBody>
      </p:sp>
      <p:sp>
        <p:nvSpPr>
          <p:cNvPr id="9" name="Slide Number Placeholder 5"/>
          <p:cNvSpPr>
            <a:spLocks noGrp="1"/>
          </p:cNvSpPr>
          <p:nvPr>
            <p:ph type="sldNum" sz="quarter" idx="16"/>
          </p:nvPr>
        </p:nvSpPr>
        <p:spPr/>
        <p:txBody>
          <a:bodyPr/>
          <a:lstStyle>
            <a:lvl1pPr>
              <a:defRPr smtClean="0"/>
            </a:lvl1pPr>
          </a:lstStyle>
          <a:p>
            <a:pPr>
              <a:defRPr/>
            </a:pPr>
            <a:fld id="{91EDD221-4C2D-49BB-8B36-9BABEC408ECB}" type="slidenum">
              <a:rPr lang="sl-SI" altLang="sl-SI"/>
              <a:pPr>
                <a:defRPr/>
              </a:pPr>
              <a:t>‹#›</a:t>
            </a:fld>
            <a:endParaRPr lang="sl-SI" alt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lvl1pPr>
          </a:lstStyle>
          <a:p>
            <a:pPr>
              <a:defRPr/>
            </a:pPr>
            <a:fld id="{EA647CC4-0897-45C7-8492-6765A05D2050}"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EAA7A853-392E-4866-9BF0-303BF8C3A61E}" type="slidenum">
              <a:rPr lang="sl-SI" altLang="sl-SI"/>
              <a:pPr>
                <a:defRPr/>
              </a:pPr>
              <a:t>‹#›</a:t>
            </a:fld>
            <a:endParaRPr lang="sl-SI" alt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541338" y="790575"/>
            <a:ext cx="609600" cy="584200"/>
          </a:xfrm>
          <a:prstGeom prst="rect">
            <a:avLst/>
          </a:prstGeom>
          <a:noFill/>
          <a:ln w="9525">
            <a:noFill/>
            <a:miter lim="800000"/>
            <a:headEnd/>
            <a:tailEnd/>
          </a:ln>
        </p:spPr>
        <p:txBody>
          <a:bodyPr anchor="ctr"/>
          <a:lstStyle/>
          <a:p>
            <a:pPr eaLnBrk="1" hangingPunct="1">
              <a:defRPr/>
            </a:pPr>
            <a:r>
              <a:rPr lang="en-US" sz="8000">
                <a:solidFill>
                  <a:srgbClr val="C0E474"/>
                </a:solidFill>
              </a:rPr>
              <a:t>“</a:t>
            </a:r>
          </a:p>
        </p:txBody>
      </p:sp>
      <p:sp>
        <p:nvSpPr>
          <p:cNvPr id="6" name="TextBox 24"/>
          <p:cNvSpPr txBox="1">
            <a:spLocks noChangeArrowheads="1"/>
          </p:cNvSpPr>
          <p:nvPr/>
        </p:nvSpPr>
        <p:spPr bwMode="auto">
          <a:xfrm>
            <a:off x="8893175" y="2886075"/>
            <a:ext cx="609600" cy="585788"/>
          </a:xfrm>
          <a:prstGeom prst="rect">
            <a:avLst/>
          </a:prstGeom>
          <a:noFill/>
          <a:ln w="9525">
            <a:noFill/>
            <a:miter lim="800000"/>
            <a:headEnd/>
            <a:tailEnd/>
          </a:ln>
        </p:spPr>
        <p:txBody>
          <a:bodyPr anchor="ctr"/>
          <a:lstStyle/>
          <a:p>
            <a:pPr eaLnBrk="1" hangingPunct="1">
              <a:defRPr/>
            </a:pPr>
            <a:r>
              <a:rPr lang="en-US" sz="8000">
                <a:solidFill>
                  <a:srgbClr val="C0E474"/>
                </a:solidFill>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7" name="Date Placeholder 3"/>
          <p:cNvSpPr>
            <a:spLocks noGrp="1"/>
          </p:cNvSpPr>
          <p:nvPr>
            <p:ph type="dt" sz="half" idx="14"/>
          </p:nvPr>
        </p:nvSpPr>
        <p:spPr/>
        <p:txBody>
          <a:bodyPr/>
          <a:lstStyle>
            <a:lvl1pPr>
              <a:defRPr/>
            </a:lvl1pPr>
          </a:lstStyle>
          <a:p>
            <a:pPr>
              <a:defRPr/>
            </a:pPr>
            <a:fld id="{8E1918E2-2CBE-42B8-9C1B-D477EA279D7D}" type="datetimeFigureOut">
              <a:rPr lang="sl-SI"/>
              <a:pPr>
                <a:defRPr/>
              </a:pPr>
              <a:t>16.10.2014</a:t>
            </a:fld>
            <a:endParaRPr lang="sl-SI"/>
          </a:p>
        </p:txBody>
      </p:sp>
      <p:sp>
        <p:nvSpPr>
          <p:cNvPr id="8" name="Footer Placeholder 4"/>
          <p:cNvSpPr>
            <a:spLocks noGrp="1"/>
          </p:cNvSpPr>
          <p:nvPr>
            <p:ph type="ftr" sz="quarter" idx="15"/>
          </p:nvPr>
        </p:nvSpPr>
        <p:spPr/>
        <p:txBody>
          <a:bodyPr/>
          <a:lstStyle>
            <a:lvl1pPr>
              <a:defRPr/>
            </a:lvl1pPr>
          </a:lstStyle>
          <a:p>
            <a:pPr>
              <a:defRPr/>
            </a:pPr>
            <a:endParaRPr lang="sl-SI"/>
          </a:p>
        </p:txBody>
      </p:sp>
      <p:sp>
        <p:nvSpPr>
          <p:cNvPr id="9" name="Slide Number Placeholder 5"/>
          <p:cNvSpPr>
            <a:spLocks noGrp="1"/>
          </p:cNvSpPr>
          <p:nvPr>
            <p:ph type="sldNum" sz="quarter" idx="16"/>
          </p:nvPr>
        </p:nvSpPr>
        <p:spPr/>
        <p:txBody>
          <a:bodyPr/>
          <a:lstStyle>
            <a:lvl1pPr>
              <a:defRPr smtClean="0"/>
            </a:lvl1pPr>
          </a:lstStyle>
          <a:p>
            <a:pPr>
              <a:defRPr/>
            </a:pPr>
            <a:fld id="{9677A87B-6730-46D7-977B-9DC2682C6ACE}" type="slidenum">
              <a:rPr lang="sl-SI" altLang="sl-SI"/>
              <a:pPr>
                <a:defRPr/>
              </a:pPr>
              <a:t>‹#›</a:t>
            </a:fld>
            <a:endParaRPr lang="sl-SI" alt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5" name="Date Placeholder 3"/>
          <p:cNvSpPr>
            <a:spLocks noGrp="1"/>
          </p:cNvSpPr>
          <p:nvPr>
            <p:ph type="dt" sz="half" idx="14"/>
          </p:nvPr>
        </p:nvSpPr>
        <p:spPr/>
        <p:txBody>
          <a:bodyPr/>
          <a:lstStyle>
            <a:lvl1pPr>
              <a:defRPr/>
            </a:lvl1pPr>
          </a:lstStyle>
          <a:p>
            <a:pPr>
              <a:defRPr/>
            </a:pPr>
            <a:fld id="{3CC91279-E4CD-4F52-9342-D196FF2B19B8}" type="datetimeFigureOut">
              <a:rPr lang="sl-SI"/>
              <a:pPr>
                <a:defRPr/>
              </a:pPr>
              <a:t>16.10.2014</a:t>
            </a:fld>
            <a:endParaRPr lang="sl-SI"/>
          </a:p>
        </p:txBody>
      </p:sp>
      <p:sp>
        <p:nvSpPr>
          <p:cNvPr id="6" name="Footer Placeholder 4"/>
          <p:cNvSpPr>
            <a:spLocks noGrp="1"/>
          </p:cNvSpPr>
          <p:nvPr>
            <p:ph type="ftr" sz="quarter" idx="15"/>
          </p:nvPr>
        </p:nvSpPr>
        <p:spPr/>
        <p:txBody>
          <a:bodyPr/>
          <a:lstStyle>
            <a:lvl1pPr>
              <a:defRPr/>
            </a:lvl1pPr>
          </a:lstStyle>
          <a:p>
            <a:pPr>
              <a:defRPr/>
            </a:pPr>
            <a:endParaRPr lang="sl-SI"/>
          </a:p>
        </p:txBody>
      </p:sp>
      <p:sp>
        <p:nvSpPr>
          <p:cNvPr id="7" name="Slide Number Placeholder 5"/>
          <p:cNvSpPr>
            <a:spLocks noGrp="1"/>
          </p:cNvSpPr>
          <p:nvPr>
            <p:ph type="sldNum" sz="quarter" idx="16"/>
          </p:nvPr>
        </p:nvSpPr>
        <p:spPr/>
        <p:txBody>
          <a:bodyPr/>
          <a:lstStyle>
            <a:lvl1pPr>
              <a:defRPr/>
            </a:lvl1pPr>
          </a:lstStyle>
          <a:p>
            <a:pPr>
              <a:defRPr/>
            </a:pPr>
            <a:fld id="{703651EA-8240-494D-A9E0-355A120B0422}" type="slidenum">
              <a:rPr lang="sl-SI" altLang="sl-SI"/>
              <a:pPr>
                <a:defRPr/>
              </a:pPr>
              <a:t>‹#›</a:t>
            </a:fld>
            <a:endParaRPr lang="sl-SI" altLang="sl-S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38851CAC-FBAA-4AF5-9F1E-D8AF8480BA17}"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38A74EAC-0092-45B7-BEC5-7DDF17394259}" type="slidenum">
              <a:rPr lang="sl-SI" altLang="sl-SI"/>
              <a:pPr>
                <a:defRPr/>
              </a:pPr>
              <a:t>‹#›</a:t>
            </a:fld>
            <a:endParaRPr lang="sl-SI" alt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FAD65001-E102-4391-B81C-9FAC4C5FF5BB}"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916CCB87-7DD5-49CD-8E24-1AE077BF660E}" type="slidenum">
              <a:rPr lang="sl-SI" altLang="sl-SI"/>
              <a:pPr>
                <a:defRPr/>
              </a:pPr>
              <a:t>‹#›</a:t>
            </a:fld>
            <a:endParaRPr lang="sl-SI" alt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571500" y="928688"/>
            <a:ext cx="10972800" cy="571500"/>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609600" y="1643063"/>
            <a:ext cx="5384800" cy="44831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6197600" y="1643063"/>
            <a:ext cx="5384800" cy="44831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Date Placeholder 3"/>
          <p:cNvSpPr>
            <a:spLocks noGrp="1"/>
          </p:cNvSpPr>
          <p:nvPr>
            <p:ph type="dt" sz="half" idx="10"/>
          </p:nvPr>
        </p:nvSpPr>
        <p:spPr/>
        <p:txBody>
          <a:bodyPr/>
          <a:lstStyle>
            <a:lvl1pPr>
              <a:defRPr/>
            </a:lvl1pPr>
          </a:lstStyle>
          <a:p>
            <a:pPr>
              <a:defRPr/>
            </a:pPr>
            <a:fld id="{DDFA604B-1AF4-4FBB-B363-1737A359FE81}" type="datetimeFigureOut">
              <a:rPr lang="sl-SI"/>
              <a:pPr>
                <a:defRPr/>
              </a:pPr>
              <a:t>16.10.2014</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0775C854-BF27-476C-A717-F816C26457CB}" type="slidenum">
              <a:rPr lang="sl-SI" altLang="sl-SI"/>
              <a:pPr>
                <a:defRPr/>
              </a:pPr>
              <a:t>‹#›</a:t>
            </a:fld>
            <a:endParaRPr lang="sl-SI" alt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81A350D3-A77E-47A0-8B7E-D076BA96EBA7}"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3E0C205-1ACB-4F74-B58E-C6E777E79905}" type="slidenum">
              <a:rPr lang="sl-SI" altLang="sl-SI"/>
              <a:pPr>
                <a:defRPr/>
              </a:pPr>
              <a:t>‹#›</a:t>
            </a:fld>
            <a:endParaRPr lang="sl-SI" alt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lvl1pPr>
          </a:lstStyle>
          <a:p>
            <a:pPr>
              <a:defRPr/>
            </a:pPr>
            <a:fld id="{64359C23-D399-4CB1-BA63-DA2EE9B5C52F}" type="datetimeFigureOut">
              <a:rPr lang="sl-SI"/>
              <a:pPr>
                <a:defRPr/>
              </a:pPr>
              <a:t>16.10.2014</a:t>
            </a:fld>
            <a:endParaRPr lang="sl-SI"/>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54772E5E-5ED7-4C64-BCB3-226504482A19}" type="slidenum">
              <a:rPr lang="sl-SI" altLang="sl-SI"/>
              <a:pPr>
                <a:defRPr/>
              </a:pPr>
              <a:t>‹#›</a:t>
            </a:fld>
            <a:endParaRPr lang="sl-SI" alt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3"/>
          <p:cNvSpPr>
            <a:spLocks noGrp="1"/>
          </p:cNvSpPr>
          <p:nvPr>
            <p:ph type="dt" sz="half" idx="10"/>
          </p:nvPr>
        </p:nvSpPr>
        <p:spPr/>
        <p:txBody>
          <a:bodyPr/>
          <a:lstStyle>
            <a:lvl1pPr>
              <a:defRPr/>
            </a:lvl1pPr>
          </a:lstStyle>
          <a:p>
            <a:pPr>
              <a:defRPr/>
            </a:pPr>
            <a:fld id="{3C23EDCF-4440-4106-ABB8-5AE91ADCF086}" type="datetimeFigureOut">
              <a:rPr lang="sl-SI"/>
              <a:pPr>
                <a:defRPr/>
              </a:pPr>
              <a:t>16.10.2014</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53799DA4-8EE6-44EA-BA3B-E454A5CE4C2F}" type="slidenum">
              <a:rPr lang="sl-SI" altLang="sl-SI"/>
              <a:pPr>
                <a:defRPr/>
              </a:pPr>
              <a:t>‹#›</a:t>
            </a:fld>
            <a:endParaRPr lang="sl-SI" alt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3"/>
          <p:cNvSpPr>
            <a:spLocks noGrp="1"/>
          </p:cNvSpPr>
          <p:nvPr>
            <p:ph type="dt" sz="half" idx="10"/>
          </p:nvPr>
        </p:nvSpPr>
        <p:spPr/>
        <p:txBody>
          <a:bodyPr/>
          <a:lstStyle>
            <a:lvl1pPr>
              <a:defRPr/>
            </a:lvl1pPr>
          </a:lstStyle>
          <a:p>
            <a:pPr>
              <a:defRPr/>
            </a:pPr>
            <a:fld id="{75320C10-8D91-433F-AB42-8F806B17D2DA}" type="datetimeFigureOut">
              <a:rPr lang="sl-SI"/>
              <a:pPr>
                <a:defRPr/>
              </a:pPr>
              <a:t>16.10.2014</a:t>
            </a:fld>
            <a:endParaRPr lang="sl-SI"/>
          </a:p>
        </p:txBody>
      </p:sp>
      <p:sp>
        <p:nvSpPr>
          <p:cNvPr id="8" name="Footer Placeholder 4"/>
          <p:cNvSpPr>
            <a:spLocks noGrp="1"/>
          </p:cNvSpPr>
          <p:nvPr>
            <p:ph type="ftr" sz="quarter" idx="11"/>
          </p:nvPr>
        </p:nvSpPr>
        <p:spPr/>
        <p:txBody>
          <a:bodyPr/>
          <a:lstStyle>
            <a:lvl1pPr>
              <a:defRPr/>
            </a:lvl1pPr>
          </a:lstStyle>
          <a:p>
            <a:pPr>
              <a:defRPr/>
            </a:pPr>
            <a:endParaRPr lang="sl-SI"/>
          </a:p>
        </p:txBody>
      </p:sp>
      <p:sp>
        <p:nvSpPr>
          <p:cNvPr id="9" name="Slide Number Placeholder 5"/>
          <p:cNvSpPr>
            <a:spLocks noGrp="1"/>
          </p:cNvSpPr>
          <p:nvPr>
            <p:ph type="sldNum" sz="quarter" idx="12"/>
          </p:nvPr>
        </p:nvSpPr>
        <p:spPr/>
        <p:txBody>
          <a:bodyPr/>
          <a:lstStyle>
            <a:lvl1pPr>
              <a:defRPr/>
            </a:lvl1pPr>
          </a:lstStyle>
          <a:p>
            <a:pPr>
              <a:defRPr/>
            </a:pPr>
            <a:fld id="{201D13BE-AAE4-4DC3-864C-D2BD48225CF5}" type="slidenum">
              <a:rPr lang="sl-SI" altLang="sl-SI"/>
              <a:pPr>
                <a:defRPr/>
              </a:pPr>
              <a:t>‹#›</a:t>
            </a:fld>
            <a:endParaRPr lang="sl-SI" alt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3"/>
          <p:cNvSpPr>
            <a:spLocks noGrp="1"/>
          </p:cNvSpPr>
          <p:nvPr>
            <p:ph type="dt" sz="half" idx="10"/>
          </p:nvPr>
        </p:nvSpPr>
        <p:spPr/>
        <p:txBody>
          <a:bodyPr/>
          <a:lstStyle>
            <a:lvl1pPr>
              <a:defRPr/>
            </a:lvl1pPr>
          </a:lstStyle>
          <a:p>
            <a:pPr>
              <a:defRPr/>
            </a:pPr>
            <a:fld id="{06D26A95-F722-4E5A-A8C2-197A17EAC7FB}" type="datetimeFigureOut">
              <a:rPr lang="sl-SI"/>
              <a:pPr>
                <a:defRPr/>
              </a:pPr>
              <a:t>16.10.2014</a:t>
            </a:fld>
            <a:endParaRPr lang="sl-SI"/>
          </a:p>
        </p:txBody>
      </p:sp>
      <p:sp>
        <p:nvSpPr>
          <p:cNvPr id="4" name="Footer Placeholder 4"/>
          <p:cNvSpPr>
            <a:spLocks noGrp="1"/>
          </p:cNvSpPr>
          <p:nvPr>
            <p:ph type="ftr" sz="quarter" idx="11"/>
          </p:nvPr>
        </p:nvSpPr>
        <p:spPr/>
        <p:txBody>
          <a:bodyPr/>
          <a:lstStyle>
            <a:lvl1pPr>
              <a:defRPr/>
            </a:lvl1pPr>
          </a:lstStyle>
          <a:p>
            <a:pPr>
              <a:defRPr/>
            </a:pPr>
            <a:endParaRPr lang="sl-SI"/>
          </a:p>
        </p:txBody>
      </p:sp>
      <p:sp>
        <p:nvSpPr>
          <p:cNvPr id="5" name="Slide Number Placeholder 5"/>
          <p:cNvSpPr>
            <a:spLocks noGrp="1"/>
          </p:cNvSpPr>
          <p:nvPr>
            <p:ph type="sldNum" sz="quarter" idx="12"/>
          </p:nvPr>
        </p:nvSpPr>
        <p:spPr/>
        <p:txBody>
          <a:bodyPr/>
          <a:lstStyle>
            <a:lvl1pPr>
              <a:defRPr/>
            </a:lvl1pPr>
          </a:lstStyle>
          <a:p>
            <a:pPr>
              <a:defRPr/>
            </a:pPr>
            <a:fld id="{C4550B9B-122C-4298-860F-BD5BB7F1FF4B}" type="slidenum">
              <a:rPr lang="sl-SI" altLang="sl-SI"/>
              <a:pPr>
                <a:defRPr/>
              </a:pPr>
              <a:t>‹#›</a:t>
            </a:fld>
            <a:endParaRPr lang="sl-SI" alt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47E000-74C2-46BD-AE8B-1367F29D20D9}" type="datetimeFigureOut">
              <a:rPr lang="sl-SI"/>
              <a:pPr>
                <a:defRPr/>
              </a:pPr>
              <a:t>16.10.2014</a:t>
            </a:fld>
            <a:endParaRPr lang="sl-SI"/>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0360FA9E-923C-4B15-9727-0E8F69104627}" type="slidenum">
              <a:rPr lang="sl-SI" altLang="sl-SI"/>
              <a:pPr>
                <a:defRPr/>
              </a:pPr>
              <a:t>‹#›</a:t>
            </a:fld>
            <a:endParaRPr lang="sl-SI" alt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3"/>
          <p:cNvSpPr>
            <a:spLocks noGrp="1"/>
          </p:cNvSpPr>
          <p:nvPr>
            <p:ph type="dt" sz="half" idx="10"/>
          </p:nvPr>
        </p:nvSpPr>
        <p:spPr/>
        <p:txBody>
          <a:bodyPr/>
          <a:lstStyle>
            <a:lvl1pPr>
              <a:defRPr/>
            </a:lvl1pPr>
          </a:lstStyle>
          <a:p>
            <a:pPr>
              <a:defRPr/>
            </a:pPr>
            <a:fld id="{98CB6ACD-CB1E-4A37-B0F4-AC3F3C17EFED}" type="datetimeFigureOut">
              <a:rPr lang="sl-SI"/>
              <a:pPr>
                <a:defRPr/>
              </a:pPr>
              <a:t>16.10.2014</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4DA78CA0-F6BB-4276-95BF-9966A6E490A9}" type="slidenum">
              <a:rPr lang="sl-SI" altLang="sl-SI"/>
              <a:pPr>
                <a:defRPr/>
              </a:pPr>
              <a:t>‹#›</a:t>
            </a:fld>
            <a:endParaRPr lang="sl-SI" alt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l-SI" noProof="0" smtClean="0"/>
              <a:t>Kliknite ikono, če želite dodati sliko</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3"/>
          <p:cNvSpPr>
            <a:spLocks noGrp="1"/>
          </p:cNvSpPr>
          <p:nvPr>
            <p:ph type="dt" sz="half" idx="10"/>
          </p:nvPr>
        </p:nvSpPr>
        <p:spPr/>
        <p:txBody>
          <a:bodyPr/>
          <a:lstStyle>
            <a:lvl1pPr>
              <a:defRPr/>
            </a:lvl1pPr>
          </a:lstStyle>
          <a:p>
            <a:pPr>
              <a:defRPr/>
            </a:pPr>
            <a:fld id="{23C07B83-0C5C-4F0B-BDC3-55DC0402A2F8}" type="datetimeFigureOut">
              <a:rPr lang="sl-SI"/>
              <a:pPr>
                <a:defRPr/>
              </a:pPr>
              <a:t>16.10.2014</a:t>
            </a:fld>
            <a:endParaRPr lang="sl-SI"/>
          </a:p>
        </p:txBody>
      </p:sp>
      <p:sp>
        <p:nvSpPr>
          <p:cNvPr id="6" name="Footer Placeholder 4"/>
          <p:cNvSpPr>
            <a:spLocks noGrp="1"/>
          </p:cNvSpPr>
          <p:nvPr>
            <p:ph type="ftr" sz="quarter" idx="11"/>
          </p:nvPr>
        </p:nvSpPr>
        <p:spPr/>
        <p:txBody>
          <a:bodyPr/>
          <a:lstStyle>
            <a:lvl1pPr>
              <a:defRPr/>
            </a:lvl1pPr>
          </a:lstStyle>
          <a:p>
            <a:pPr>
              <a:defRPr/>
            </a:pPr>
            <a:endParaRPr lang="sl-SI"/>
          </a:p>
        </p:txBody>
      </p:sp>
      <p:sp>
        <p:nvSpPr>
          <p:cNvPr id="7" name="Slide Number Placeholder 5"/>
          <p:cNvSpPr>
            <a:spLocks noGrp="1"/>
          </p:cNvSpPr>
          <p:nvPr>
            <p:ph type="sldNum" sz="quarter" idx="12"/>
          </p:nvPr>
        </p:nvSpPr>
        <p:spPr/>
        <p:txBody>
          <a:bodyPr/>
          <a:lstStyle>
            <a:lvl1pPr>
              <a:defRPr/>
            </a:lvl1pPr>
          </a:lstStyle>
          <a:p>
            <a:pPr>
              <a:defRPr/>
            </a:pPr>
            <a:fld id="{FEDE001D-6579-4AD7-BCEF-D2E0679F9D3B}" type="slidenum">
              <a:rPr lang="sl-SI" altLang="sl-SI"/>
              <a:pPr>
                <a:defRPr/>
              </a:pPr>
              <a:t>‹#›</a:t>
            </a:fld>
            <a:endParaRPr lang="sl-SI" alt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altLang="sl-SI" smtClean="0"/>
              <a:t>Uredite slog naslova matrice</a:t>
            </a:r>
            <a:endParaRPr lang="en-US" altLang="sl-SI" smtClean="0"/>
          </a:p>
        </p:txBody>
      </p:sp>
      <p:sp>
        <p:nvSpPr>
          <p:cNvPr id="3076"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altLang="sl-SI" smtClean="0"/>
              <a:t>Uredite sloge besedila matrice</a:t>
            </a:r>
          </a:p>
          <a:p>
            <a:pPr lvl="1"/>
            <a:r>
              <a:rPr lang="sl-SI" altLang="sl-SI" smtClean="0"/>
              <a:t>Druga raven</a:t>
            </a:r>
          </a:p>
          <a:p>
            <a:pPr lvl="2"/>
            <a:r>
              <a:rPr lang="sl-SI" altLang="sl-SI" smtClean="0"/>
              <a:t>Tretja raven</a:t>
            </a:r>
          </a:p>
          <a:p>
            <a:pPr lvl="3"/>
            <a:r>
              <a:rPr lang="sl-SI" altLang="sl-SI" smtClean="0"/>
              <a:t>Četrta raven</a:t>
            </a:r>
          </a:p>
          <a:p>
            <a:pPr lvl="4"/>
            <a:r>
              <a:rPr lang="sl-SI" altLang="sl-SI" smtClean="0"/>
              <a:t>Peta raven</a:t>
            </a:r>
            <a:endParaRPr lang="en-US" altLang="sl-SI"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15C50EF4-7096-47EE-BB12-8AB963B895C4}" type="datetimeFigureOut">
              <a:rPr lang="sl-SI"/>
              <a:pPr>
                <a:defRPr/>
              </a:pPr>
              <a:t>16.10.2014</a:t>
            </a:fld>
            <a:endParaRPr lang="sl-SI"/>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sl-SI"/>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chemeClr val="accent1"/>
                </a:solidFill>
                <a:latin typeface="Trebuchet MS" pitchFamily="34" charset="0"/>
              </a:defRPr>
            </a:lvl1pPr>
          </a:lstStyle>
          <a:p>
            <a:pPr>
              <a:defRPr/>
            </a:pPr>
            <a:fld id="{D8FD48C9-5484-4B89-9C62-686AB743816C}" type="slidenum">
              <a:rPr lang="sl-SI" altLang="sl-SI"/>
              <a:pPr>
                <a:defRPr/>
              </a:pPr>
              <a:t>‹#›</a:t>
            </a:fld>
            <a:endParaRPr lang="sl-SI" altLang="sl-SI"/>
          </a:p>
        </p:txBody>
      </p:sp>
    </p:spTree>
  </p:cSld>
  <p:clrMap bg1="lt1" tx1="dk1" bg2="lt2" tx2="dk2" accent1="accent1" accent2="accent2" accent3="accent3" accent4="accent4" accent5="accent5" accent6="accent6" hlink="hlink" folHlink="folHlink"/>
  <p:sldLayoutIdLst>
    <p:sldLayoutId id="2147483739"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40" r:id="rId11"/>
    <p:sldLayoutId id="2147483734" r:id="rId12"/>
    <p:sldLayoutId id="2147483741" r:id="rId13"/>
    <p:sldLayoutId id="2147483735" r:id="rId14"/>
    <p:sldLayoutId id="2147483736" r:id="rId15"/>
    <p:sldLayoutId id="2147483737" r:id="rId16"/>
    <p:sldLayoutId id="2147483738"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eur-lex.europa.eu/JOHtml.do?uri=OJ:L:2008:353:SOM:EN:HTML"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ctrTitle"/>
          </p:nvPr>
        </p:nvSpPr>
        <p:spPr>
          <a:xfrm>
            <a:off x="1717675" y="609600"/>
            <a:ext cx="7767638" cy="3821113"/>
          </a:xfrm>
        </p:spPr>
        <p:txBody>
          <a:bodyPr rtlCol="0">
            <a:normAutofit fontScale="90000"/>
          </a:bodyPr>
          <a:lstStyle/>
          <a:p>
            <a:pPr algn="ctr" eaLnBrk="1" fontAlgn="auto" hangingPunct="1">
              <a:spcAft>
                <a:spcPts val="0"/>
              </a:spcAft>
              <a:defRPr/>
            </a:pP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2000" dirty="0" smtClean="0">
                <a:latin typeface="Calibri" panose="020F0502020204030204" pitchFamily="34" charset="0"/>
              </a:rPr>
              <a:t/>
            </a:r>
            <a:br>
              <a:rPr lang="sl-SI" altLang="sl-SI" sz="2000" dirty="0" smtClean="0">
                <a:latin typeface="Calibri" panose="020F0502020204030204" pitchFamily="34" charset="0"/>
              </a:rPr>
            </a:br>
            <a:r>
              <a:rPr lang="sl-SI" altLang="sl-SI" sz="2000" dirty="0">
                <a:latin typeface="Calibri" panose="020F0502020204030204" pitchFamily="34" charset="0"/>
              </a:rPr>
              <a:t/>
            </a:r>
            <a:br>
              <a:rPr lang="sl-SI" altLang="sl-SI" sz="2000" dirty="0">
                <a:latin typeface="Calibri" panose="020F0502020204030204" pitchFamily="34" charset="0"/>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rPr>
              <a:t/>
            </a:r>
            <a:br>
              <a:rPr lang="sl-SI" altLang="sl-SI" sz="3100" b="1" dirty="0" smtClean="0">
                <a:solidFill>
                  <a:srgbClr val="FF0000"/>
                </a:solidFill>
              </a:rPr>
            </a:br>
            <a:r>
              <a:rPr lang="sl-SI" altLang="sl-SI" sz="3100" b="1" dirty="0">
                <a:solidFill>
                  <a:srgbClr val="FF0000"/>
                </a:solidFill>
              </a:rPr>
              <a:t/>
            </a:r>
            <a:br>
              <a:rPr lang="sl-SI" altLang="sl-SI" sz="3100" b="1" dirty="0">
                <a:solidFill>
                  <a:srgbClr val="FF0000"/>
                </a:solidFill>
              </a:rPr>
            </a:br>
            <a:r>
              <a:rPr lang="sl-SI" altLang="sl-SI" sz="2800" b="1" dirty="0" smtClean="0">
                <a:solidFill>
                  <a:srgbClr val="FF0000"/>
                </a:solidFill>
              </a:rPr>
              <a:t/>
            </a:r>
            <a:br>
              <a:rPr lang="sl-SI" altLang="sl-SI" sz="2800" b="1" dirty="0" smtClean="0">
                <a:solidFill>
                  <a:srgbClr val="FF0000"/>
                </a:solidFill>
              </a:rPr>
            </a:br>
            <a:r>
              <a:rPr lang="sl-SI" sz="2400" dirty="0" smtClean="0">
                <a:solidFill>
                  <a:schemeClr val="tx1">
                    <a:lumMod val="85000"/>
                    <a:lumOff val="15000"/>
                  </a:schemeClr>
                </a:solidFill>
              </a:rPr>
              <a:t>Sekcija lesnih strok</a:t>
            </a:r>
            <a:r>
              <a:rPr lang="sl-SI" sz="2400" dirty="0">
                <a:solidFill>
                  <a:schemeClr val="tx1">
                    <a:lumMod val="85000"/>
                    <a:lumOff val="15000"/>
                  </a:schemeClr>
                </a:solidFill>
              </a:rPr>
              <a:t/>
            </a:r>
            <a:br>
              <a:rPr lang="sl-SI" sz="2400" dirty="0">
                <a:solidFill>
                  <a:schemeClr val="tx1">
                    <a:lumMod val="85000"/>
                    <a:lumOff val="15000"/>
                  </a:schemeClr>
                </a:solidFill>
              </a:rPr>
            </a:br>
            <a:r>
              <a:rPr lang="sl-SI" sz="2400" dirty="0">
                <a:solidFill>
                  <a:schemeClr val="tx1">
                    <a:lumMod val="85000"/>
                    <a:lumOff val="15000"/>
                  </a:schemeClr>
                </a:solidFill>
              </a:rPr>
              <a:t>Obrtno – podjetniška zbornica Slovenije</a:t>
            </a:r>
            <a:br>
              <a:rPr lang="sl-SI" sz="2400" dirty="0">
                <a:solidFill>
                  <a:schemeClr val="tx1">
                    <a:lumMod val="85000"/>
                    <a:lumOff val="15000"/>
                  </a:schemeClr>
                </a:solidFill>
              </a:rPr>
            </a:br>
            <a:r>
              <a:rPr lang="sl-SI" sz="2400" dirty="0">
                <a:solidFill>
                  <a:schemeClr val="tx1">
                    <a:lumMod val="85000"/>
                    <a:lumOff val="15000"/>
                  </a:schemeClr>
                </a:solidFill>
              </a:rPr>
              <a:t>Ljubljana, </a:t>
            </a:r>
            <a:r>
              <a:rPr lang="sl-SI" sz="2400" dirty="0" smtClean="0">
                <a:solidFill>
                  <a:schemeClr val="tx1">
                    <a:lumMod val="85000"/>
                    <a:lumOff val="15000"/>
                  </a:schemeClr>
                </a:solidFill>
              </a:rPr>
              <a:t>3. 9. 2014</a:t>
            </a:r>
            <a:br>
              <a:rPr lang="sl-SI" sz="2400" dirty="0" smtClean="0">
                <a:solidFill>
                  <a:schemeClr val="tx1">
                    <a:lumMod val="85000"/>
                    <a:lumOff val="15000"/>
                  </a:schemeClr>
                </a:solidFill>
              </a:rPr>
            </a:br>
            <a:r>
              <a:rPr lang="sl-SI" sz="2400" dirty="0">
                <a:solidFill>
                  <a:schemeClr val="tx1">
                    <a:lumMod val="85000"/>
                    <a:lumOff val="15000"/>
                  </a:schemeClr>
                </a:solidFill>
              </a:rPr>
              <a:t/>
            </a:r>
            <a:br>
              <a:rPr lang="sl-SI" sz="2400" dirty="0">
                <a:solidFill>
                  <a:schemeClr val="tx1">
                    <a:lumMod val="85000"/>
                    <a:lumOff val="15000"/>
                  </a:schemeClr>
                </a:solidFill>
              </a:rPr>
            </a:br>
            <a:r>
              <a:rPr lang="sl-SI" sz="2400" dirty="0" smtClean="0">
                <a:solidFill>
                  <a:schemeClr val="tx1">
                    <a:lumMod val="85000"/>
                    <a:lumOff val="15000"/>
                  </a:schemeClr>
                </a:solidFill>
              </a:rPr>
              <a:t/>
            </a:r>
            <a:br>
              <a:rPr lang="sl-SI" sz="2400" dirty="0" smtClean="0">
                <a:solidFill>
                  <a:schemeClr val="tx1">
                    <a:lumMod val="85000"/>
                    <a:lumOff val="15000"/>
                  </a:schemeClr>
                </a:solidFill>
              </a:rPr>
            </a:br>
            <a:r>
              <a:rPr lang="sl-SI" sz="2400" dirty="0">
                <a:solidFill>
                  <a:schemeClr val="tx1">
                    <a:lumMod val="85000"/>
                    <a:lumOff val="15000"/>
                  </a:schemeClr>
                </a:solidFill>
              </a:rPr>
              <a:t/>
            </a:r>
            <a:br>
              <a:rPr lang="sl-SI" sz="2400" dirty="0">
                <a:solidFill>
                  <a:schemeClr val="tx1">
                    <a:lumMod val="85000"/>
                    <a:lumOff val="15000"/>
                  </a:schemeClr>
                </a:solidFill>
              </a:rPr>
            </a:br>
            <a:r>
              <a:rPr lang="sl-SI" altLang="sl-SI" sz="3100" b="1" dirty="0">
                <a:solidFill>
                  <a:srgbClr val="FF0000"/>
                </a:solidFill>
              </a:rPr>
              <a:t>Izjava o varnosti z oceno tveganja za sekcijo </a:t>
            </a:r>
            <a:r>
              <a:rPr lang="sl-SI" altLang="sl-SI" sz="3100" b="1" dirty="0" smtClean="0">
                <a:solidFill>
                  <a:srgbClr val="FF0000"/>
                </a:solidFill>
              </a:rPr>
              <a:t>lesnih strok</a:t>
            </a:r>
            <a:r>
              <a:rPr lang="sl-SI" altLang="sl-SI" sz="3100" b="1" dirty="0">
                <a:solidFill>
                  <a:srgbClr val="FF0000"/>
                </a:solidFill>
              </a:rPr>
              <a:t/>
            </a:r>
            <a:br>
              <a:rPr lang="sl-SI" altLang="sl-SI" sz="3100" b="1" dirty="0">
                <a:solidFill>
                  <a:srgbClr val="FF0000"/>
                </a:solidFill>
              </a:rPr>
            </a:br>
            <a:r>
              <a:rPr lang="sl-SI" altLang="sl-SI" sz="3100" b="1" dirty="0" smtClean="0">
                <a:solidFill>
                  <a:srgbClr val="FF0000"/>
                </a:solidFill>
                <a:latin typeface="Calibri" panose="020F0502020204030204" pitchFamily="34" charset="0"/>
              </a:rPr>
              <a:t/>
            </a:r>
            <a:br>
              <a:rPr lang="sl-SI" altLang="sl-SI" sz="3100" b="1" dirty="0" smtClean="0">
                <a:solidFill>
                  <a:srgbClr val="FF0000"/>
                </a:solidFill>
                <a:latin typeface="Calibri" panose="020F0502020204030204" pitchFamily="34" charset="0"/>
              </a:rPr>
            </a:br>
            <a:endParaRPr lang="sl-SI" sz="3100" dirty="0"/>
          </a:p>
        </p:txBody>
      </p:sp>
      <p:sp>
        <p:nvSpPr>
          <p:cNvPr id="5" name="Podnaslov 4"/>
          <p:cNvSpPr>
            <a:spLocks noGrp="1"/>
          </p:cNvSpPr>
          <p:nvPr>
            <p:ph type="subTitle" idx="1"/>
          </p:nvPr>
        </p:nvSpPr>
        <p:spPr>
          <a:xfrm>
            <a:off x="1175657" y="3722914"/>
            <a:ext cx="8948057" cy="2769326"/>
          </a:xfrm>
        </p:spPr>
        <p:txBody>
          <a:bodyPr rtlCol="0">
            <a:normAutofit fontScale="25000" lnSpcReduction="20000"/>
          </a:bodyPr>
          <a:lstStyle/>
          <a:p>
            <a:pPr marL="0" lvl="1" eaLnBrk="1" fontAlgn="auto" hangingPunct="1">
              <a:spcAft>
                <a:spcPts val="0"/>
              </a:spcAft>
              <a:defRPr/>
            </a:pPr>
            <a:endParaRPr lang="sl-SI" altLang="sl-SI" sz="4500" b="1" dirty="0" smtClean="0">
              <a:solidFill>
                <a:srgbClr val="92D050"/>
              </a:solidFill>
              <a:latin typeface="Calibri" pitchFamily="34" charset="0"/>
            </a:endParaRPr>
          </a:p>
          <a:p>
            <a:pPr marL="0" lvl="1" eaLnBrk="1" fontAlgn="auto" hangingPunct="1">
              <a:spcAft>
                <a:spcPts val="0"/>
              </a:spcAft>
              <a:defRPr/>
            </a:pPr>
            <a:endParaRPr lang="sl-SI" altLang="sl-SI" sz="4500" b="1" dirty="0" smtClean="0">
              <a:solidFill>
                <a:srgbClr val="92D050"/>
              </a:solidFill>
              <a:latin typeface="Calibri" pitchFamily="34" charset="0"/>
            </a:endParaRPr>
          </a:p>
          <a:p>
            <a:pPr marL="0" lvl="1" eaLnBrk="1" fontAlgn="auto" hangingPunct="1">
              <a:spcAft>
                <a:spcPts val="0"/>
              </a:spcAft>
              <a:defRPr/>
            </a:pPr>
            <a:endParaRPr lang="sl-SI" altLang="sl-SI" sz="4500" b="1" dirty="0" smtClean="0">
              <a:solidFill>
                <a:srgbClr val="92D050"/>
              </a:solidFill>
              <a:latin typeface="Calibri" pitchFamily="34" charset="0"/>
            </a:endParaRPr>
          </a:p>
          <a:p>
            <a:pPr marL="0" lvl="1" eaLnBrk="1" fontAlgn="auto" hangingPunct="1">
              <a:spcAft>
                <a:spcPts val="0"/>
              </a:spcAft>
              <a:defRPr/>
            </a:pPr>
            <a:r>
              <a:rPr lang="sl-SI" altLang="sl-SI" sz="7200" b="1" dirty="0" smtClean="0">
                <a:solidFill>
                  <a:srgbClr val="92D050"/>
                </a:solidFill>
                <a:latin typeface="Calibri" pitchFamily="34" charset="0"/>
              </a:rPr>
              <a:t>mag. Katarina Železnik Logar</a:t>
            </a:r>
            <a:br>
              <a:rPr lang="sl-SI" altLang="sl-SI" sz="7200" b="1" dirty="0" smtClean="0">
                <a:solidFill>
                  <a:srgbClr val="92D050"/>
                </a:solidFill>
                <a:latin typeface="Calibri" pitchFamily="34" charset="0"/>
              </a:rPr>
            </a:br>
            <a:r>
              <a:rPr lang="sl-SI" altLang="sl-SI" sz="7200" b="1" dirty="0" smtClean="0">
                <a:solidFill>
                  <a:srgbClr val="92D050"/>
                </a:solidFill>
                <a:latin typeface="Calibri" pitchFamily="34" charset="0"/>
              </a:rPr>
              <a:t>IVD Maribor p.o.</a:t>
            </a:r>
            <a:br>
              <a:rPr lang="sl-SI" altLang="sl-SI" sz="7200" b="1" dirty="0" smtClean="0">
                <a:solidFill>
                  <a:srgbClr val="92D050"/>
                </a:solidFill>
                <a:latin typeface="Calibri" pitchFamily="34" charset="0"/>
              </a:rPr>
            </a:br>
            <a:r>
              <a:rPr lang="sl-SI" altLang="sl-SI" sz="7200" b="1" dirty="0" smtClean="0">
                <a:solidFill>
                  <a:srgbClr val="92D050"/>
                </a:solidFill>
                <a:latin typeface="Calibri" pitchFamily="34" charset="0"/>
              </a:rPr>
              <a:t>p.e. Ljubljana </a:t>
            </a:r>
            <a:endParaRPr lang="sl-SI" sz="7200" b="1" dirty="0" smtClean="0">
              <a:solidFill>
                <a:srgbClr val="92D050"/>
              </a:solidFill>
              <a:latin typeface="Calibri" pitchFamily="34" charset="0"/>
            </a:endParaRPr>
          </a:p>
          <a:p>
            <a:pPr algn="just"/>
            <a:endParaRPr lang="sl-SI" sz="7200" b="1" dirty="0" smtClean="0">
              <a:solidFill>
                <a:srgbClr val="000000"/>
              </a:solidFill>
              <a:latin typeface="Calibri" pitchFamily="34" charset="0"/>
              <a:ea typeface="Calibri" pitchFamily="34" charset="0"/>
              <a:cs typeface="Times New Roman" pitchFamily="18" charset="0"/>
            </a:endParaRPr>
          </a:p>
          <a:p>
            <a:pPr algn="ctr"/>
            <a:r>
              <a:rPr lang="sl-SI" sz="7200" b="1" dirty="0" smtClean="0">
                <a:solidFill>
                  <a:srgbClr val="000000"/>
                </a:solidFill>
                <a:latin typeface="Calibri" pitchFamily="34" charset="0"/>
                <a:ea typeface="Calibri" pitchFamily="34" charset="0"/>
                <a:cs typeface="Times New Roman" pitchFamily="18" charset="0"/>
              </a:rPr>
              <a:t>»Projekt Zdravo delovno okolje v malem gospodarstvu je na podlagi Javnega razpisa za sofinanciranje projektov za promocijo zdravja na delovnem mestu v letu 2013 in 2014 finančno podprl Zavod za zdravstveno zavarovanje Slovenije«. </a:t>
            </a:r>
            <a:endParaRPr lang="sl-SI" sz="7200" dirty="0" smtClean="0">
              <a:solidFill>
                <a:srgbClr val="000000"/>
              </a:solidFill>
              <a:latin typeface="Calibri" pitchFamily="34" charset="0"/>
              <a:ea typeface="Calibri" pitchFamily="34" charset="0"/>
              <a:cs typeface="Times New Roman" pitchFamily="18" charset="0"/>
            </a:endParaRPr>
          </a:p>
          <a:p>
            <a:r>
              <a:rPr lang="sl-SI" sz="3800" dirty="0" smtClean="0">
                <a:latin typeface="Calibri" pitchFamily="34" charset="0"/>
                <a:ea typeface="Calibri" pitchFamily="34" charset="0"/>
                <a:cs typeface="Times New Roman" pitchFamily="18" charset="0"/>
              </a:rPr>
              <a:t> </a:t>
            </a:r>
            <a:endParaRPr lang="sl-SI" altLang="sl-SI" sz="3800" b="1" dirty="0" smtClean="0">
              <a:solidFill>
                <a:srgbClr val="92D05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p:cNvSpPr>
            <a:spLocks noGrp="1"/>
          </p:cNvSpPr>
          <p:nvPr>
            <p:ph type="title" idx="4294967295"/>
          </p:nvPr>
        </p:nvSpPr>
        <p:spPr/>
        <p:txBody>
          <a:bodyPr anchor="ctr"/>
          <a:lstStyle/>
          <a:p>
            <a:pPr eaLnBrk="1" hangingPunct="1"/>
            <a:r>
              <a:rPr lang="sl-SI" altLang="sl-SI" sz="1800" smtClean="0">
                <a:solidFill>
                  <a:srgbClr val="0066FF"/>
                </a:solidFill>
              </a:rPr>
              <a:t/>
            </a:r>
            <a:br>
              <a:rPr lang="sl-SI" altLang="sl-SI" sz="1800" smtClean="0">
                <a:solidFill>
                  <a:srgbClr val="0066FF"/>
                </a:solidFill>
              </a:rPr>
            </a:br>
            <a:r>
              <a:rPr lang="sl-SI" altLang="sl-SI" sz="2400" b="1" smtClean="0">
                <a:solidFill>
                  <a:srgbClr val="0066FF"/>
                </a:solidFill>
                <a:latin typeface="Calibri" pitchFamily="34" charset="0"/>
              </a:rPr>
              <a:t>usposabljanje delavcev (2)</a:t>
            </a:r>
          </a:p>
        </p:txBody>
      </p:sp>
      <p:sp>
        <p:nvSpPr>
          <p:cNvPr id="82947" name="Ograda vsebine 2"/>
          <p:cNvSpPr>
            <a:spLocks noGrp="1"/>
          </p:cNvSpPr>
          <p:nvPr>
            <p:ph idx="4294967295"/>
          </p:nvPr>
        </p:nvSpPr>
        <p:spPr>
          <a:xfrm>
            <a:off x="677863" y="1582738"/>
            <a:ext cx="8229600" cy="4668837"/>
          </a:xfrm>
        </p:spPr>
        <p:txBody>
          <a:bodyPr rtlCol="0">
            <a:normAutofit fontScale="92500" lnSpcReduction="20000"/>
          </a:bodyPr>
          <a:lstStyle/>
          <a:p>
            <a:pPr eaLnBrk="1" fontAlgn="auto" hangingPunct="1">
              <a:spcAft>
                <a:spcPts val="0"/>
              </a:spcAft>
              <a:buFont typeface="Wingdings 3" charset="2"/>
              <a:buChar char=""/>
              <a:defRPr/>
            </a:pPr>
            <a:endParaRPr lang="sl-SI" altLang="sl-SI" dirty="0">
              <a:solidFill>
                <a:schemeClr val="tx1">
                  <a:lumMod val="75000"/>
                  <a:lumOff val="25000"/>
                </a:schemeClr>
              </a:solidFill>
            </a:endParaRPr>
          </a:p>
          <a:p>
            <a:pPr eaLnBrk="1" fontAlgn="auto" hangingPunct="1">
              <a:spcAft>
                <a:spcPts val="0"/>
              </a:spcAft>
              <a:buFont typeface="Wingdings 3" charset="2"/>
              <a:buChar char=""/>
              <a:defRPr/>
            </a:pPr>
            <a:endParaRPr lang="sl-SI" altLang="sl-SI" dirty="0">
              <a:solidFill>
                <a:schemeClr val="tx1">
                  <a:lumMod val="75000"/>
                  <a:lumOff val="25000"/>
                </a:schemeClr>
              </a:solidFill>
            </a:endParaRPr>
          </a:p>
          <a:p>
            <a:pPr eaLnBrk="1" fontAlgn="auto" hangingPunct="1">
              <a:spcAft>
                <a:spcPts val="0"/>
              </a:spcAft>
              <a:buFont typeface="Wingdings 3" charset="2"/>
              <a:buChar char=""/>
              <a:defRPr/>
            </a:pPr>
            <a:endParaRPr lang="sl-SI" altLang="sl-SI" dirty="0">
              <a:solidFill>
                <a:schemeClr val="tx1">
                  <a:lumMod val="75000"/>
                  <a:lumOff val="25000"/>
                </a:schemeClr>
              </a:solidFill>
            </a:endParaRP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Delodajalec določi obvezne </a:t>
            </a:r>
            <a:r>
              <a:rPr lang="sl-SI" altLang="sl-SI" sz="2000" b="1" dirty="0">
                <a:solidFill>
                  <a:srgbClr val="0066FF"/>
                </a:solidFill>
                <a:latin typeface="Calibri" panose="020F0502020204030204" pitchFamily="34" charset="0"/>
              </a:rPr>
              <a:t>občasne preizkuse teoretične in praktične usposobljenosti</a:t>
            </a:r>
            <a:r>
              <a:rPr lang="sl-SI" altLang="sl-SI" sz="2000" dirty="0">
                <a:solidFill>
                  <a:schemeClr val="tx1">
                    <a:lumMod val="75000"/>
                    <a:lumOff val="25000"/>
                  </a:schemeClr>
                </a:solidFill>
                <a:latin typeface="Calibri" panose="020F0502020204030204" pitchFamily="34" charset="0"/>
              </a:rPr>
              <a:t> za varno delo za delavce na delovnem mestu, kjer iz ocene tveganja izhaja večja nevarnost za nezgode in poklicne bolezni ter za delavce, ki delajo na delovnih mestih, na katerih so nezgode pri delu in poklicne bolezni pogostejše. Rok za občasne preizkuse  v navedenih primerih </a:t>
            </a:r>
            <a:r>
              <a:rPr lang="sl-SI" altLang="sl-SI" sz="2000" b="1" dirty="0">
                <a:solidFill>
                  <a:schemeClr val="tx1">
                    <a:lumMod val="75000"/>
                    <a:lumOff val="25000"/>
                  </a:schemeClr>
                </a:solidFill>
                <a:latin typeface="Calibri" panose="020F0502020204030204" pitchFamily="34" charset="0"/>
              </a:rPr>
              <a:t>ne sme biti daljši od dveh let. </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Inšpektor za delo lahko po opravljenem inšpekcijskem nadzorstvu odredi </a:t>
            </a:r>
            <a:r>
              <a:rPr lang="sl-SI" altLang="sl-SI" sz="2000" b="1" dirty="0">
                <a:solidFill>
                  <a:schemeClr val="tx1">
                    <a:lumMod val="75000"/>
                    <a:lumOff val="25000"/>
                  </a:schemeClr>
                </a:solidFill>
                <a:latin typeface="Calibri" panose="020F0502020204030204" pitchFamily="34" charset="0"/>
              </a:rPr>
              <a:t>uskladitev programa usposabljanja</a:t>
            </a:r>
            <a:r>
              <a:rPr lang="sl-SI" altLang="sl-SI" sz="2000" dirty="0">
                <a:solidFill>
                  <a:schemeClr val="tx1">
                    <a:lumMod val="75000"/>
                    <a:lumOff val="25000"/>
                  </a:schemeClr>
                </a:solidFill>
                <a:latin typeface="Calibri" panose="020F0502020204030204" pitchFamily="34" charset="0"/>
              </a:rPr>
              <a:t> s posebnostmi delovnega mesta glede na oblike in vrste nevarnosti. Inšpektor za delo lahko po opravljenem inšpekcijskem nadzorstvu odredi tudi preizkus teoretične in praktične usposobljenosti za varno delo. </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Delodajalec mora zagotoviti usposabljanje delavcev v njihovem delovnem času in zanje brezplačno.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2"/>
          <p:cNvSpPr>
            <a:spLocks noGrp="1"/>
          </p:cNvSpPr>
          <p:nvPr>
            <p:ph idx="4294967295"/>
          </p:nvPr>
        </p:nvSpPr>
        <p:spPr>
          <a:xfrm>
            <a:off x="930275" y="1430338"/>
            <a:ext cx="8229600" cy="4787900"/>
          </a:xfrm>
        </p:spPr>
        <p:txBody>
          <a:bodyPr/>
          <a:lstStyle/>
          <a:p>
            <a:pPr eaLnBrk="1" hangingPunct="1">
              <a:buFont typeface="Wingdings" pitchFamily="2" charset="2"/>
              <a:buNone/>
            </a:pPr>
            <a:r>
              <a:rPr lang="sl-SI" altLang="sl-SI" sz="2400" b="1" smtClean="0">
                <a:solidFill>
                  <a:srgbClr val="0066FF"/>
                </a:solidFill>
                <a:latin typeface="Calibri" pitchFamily="34" charset="0"/>
              </a:rPr>
              <a:t>pisni sporazum na skupnih deloviščih</a:t>
            </a:r>
          </a:p>
          <a:p>
            <a:pPr eaLnBrk="1" hangingPunct="1">
              <a:buFont typeface="Wingdings" pitchFamily="2" charset="2"/>
              <a:buNone/>
            </a:pPr>
            <a:endParaRPr lang="sl-SI" altLang="sl-SI" sz="2000" b="1" smtClean="0">
              <a:solidFill>
                <a:srgbClr val="0066FF"/>
              </a:solidFill>
              <a:latin typeface="Calibri" pitchFamily="34" charset="0"/>
            </a:endParaRPr>
          </a:p>
          <a:p>
            <a:pPr eaLnBrk="1" hangingPunct="1"/>
            <a:r>
              <a:rPr lang="sl-SI" altLang="sl-SI" sz="2000" smtClean="0">
                <a:latin typeface="Calibri" pitchFamily="34" charset="0"/>
              </a:rPr>
              <a:t>Na deloviščih, na katerih hkrati opravlja dela dvoje ali več delodajalcev in samozaposlenih delavcev, morajo ti s </a:t>
            </a:r>
            <a:r>
              <a:rPr lang="sl-SI" altLang="sl-SI" sz="2000" smtClean="0">
                <a:solidFill>
                  <a:srgbClr val="FF0000"/>
                </a:solidFill>
                <a:latin typeface="Calibri" pitchFamily="34" charset="0"/>
              </a:rPr>
              <a:t>pisnim sporazumom določiti skupne ukrepe </a:t>
            </a:r>
            <a:r>
              <a:rPr lang="sl-SI" altLang="sl-SI" sz="2000" smtClean="0">
                <a:latin typeface="Calibri" pitchFamily="34" charset="0"/>
              </a:rPr>
              <a:t>za zagotavljanje varnosti in zdravja pri delu. </a:t>
            </a:r>
          </a:p>
          <a:p>
            <a:pPr eaLnBrk="1" hangingPunct="1"/>
            <a:r>
              <a:rPr lang="sl-SI" altLang="sl-SI" sz="2000" smtClean="0">
                <a:latin typeface="Calibri" pitchFamily="34" charset="0"/>
              </a:rPr>
              <a:t>Vsak delodajalec mora v sporazumu določiti delavca za zagotovitev varnosti svojih delavcev. </a:t>
            </a:r>
          </a:p>
          <a:p>
            <a:pPr eaLnBrk="1" hangingPunct="1"/>
            <a:r>
              <a:rPr lang="sl-SI" altLang="sl-SI" sz="2000" smtClean="0">
                <a:latin typeface="Calibri" pitchFamily="34" charset="0"/>
              </a:rPr>
              <a:t>Delodajalci morajo sporazumno določiti delavca, ki zagotavlja usklajeno izvajanje ukrepov, določenih s pisnim sporazumom.</a:t>
            </a:r>
            <a:endParaRPr lang="sl-SI" altLang="sl-SI" smtClean="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vsebine 2"/>
          <p:cNvSpPr>
            <a:spLocks noGrp="1"/>
          </p:cNvSpPr>
          <p:nvPr>
            <p:ph idx="4294967295"/>
          </p:nvPr>
        </p:nvSpPr>
        <p:spPr>
          <a:xfrm>
            <a:off x="866775" y="1636713"/>
            <a:ext cx="8229600" cy="4668837"/>
          </a:xfrm>
        </p:spPr>
        <p:txBody>
          <a:bodyPr/>
          <a:lstStyle/>
          <a:p>
            <a:pPr eaLnBrk="1" hangingPunct="1">
              <a:buFont typeface="Wingdings" pitchFamily="2" charset="2"/>
              <a:buNone/>
            </a:pPr>
            <a:r>
              <a:rPr lang="sl-SI" altLang="sl-SI" sz="2000" b="1" smtClean="0">
                <a:solidFill>
                  <a:srgbClr val="0066FF"/>
                </a:solidFill>
                <a:latin typeface="Calibri" pitchFamily="34" charset="0"/>
              </a:rPr>
              <a:t>obvestilo inšpekciji</a:t>
            </a:r>
          </a:p>
          <a:p>
            <a:pPr eaLnBrk="1" hangingPunct="1"/>
            <a:endParaRPr lang="sl-SI" altLang="sl-SI" sz="2000" smtClean="0">
              <a:latin typeface="Calibri" pitchFamily="34" charset="0"/>
            </a:endParaRPr>
          </a:p>
          <a:p>
            <a:pPr eaLnBrk="1" hangingPunct="1"/>
            <a:r>
              <a:rPr lang="sl-SI" altLang="sl-SI" sz="2000" smtClean="0">
                <a:latin typeface="Calibri" pitchFamily="34" charset="0"/>
              </a:rPr>
              <a:t>Delodajalec mora pred začetkom delovnega procesa, pri katerem obstajajo </a:t>
            </a:r>
            <a:r>
              <a:rPr lang="sl-SI" altLang="sl-SI" sz="2000" smtClean="0">
                <a:solidFill>
                  <a:srgbClr val="FF0000"/>
                </a:solidFill>
                <a:latin typeface="Calibri" pitchFamily="34" charset="0"/>
              </a:rPr>
              <a:t>večje nevarnosti za nezgode in poklicne bolezni</a:t>
            </a:r>
            <a:r>
              <a:rPr lang="sl-SI" altLang="sl-SI" sz="2000" smtClean="0">
                <a:latin typeface="Calibri" pitchFamily="34" charset="0"/>
              </a:rPr>
              <a:t>, o teh delih obvestiti inšpekcijo dela.</a:t>
            </a:r>
          </a:p>
          <a:p>
            <a:pPr eaLnBrk="1" hangingPunct="1">
              <a:buFont typeface="Wingdings" pitchFamily="2" charset="2"/>
              <a:buNone/>
            </a:pPr>
            <a:endParaRPr lang="sl-SI" altLang="sl-SI" sz="2000" smtClean="0">
              <a:latin typeface="Calibri" pitchFamily="34" charset="0"/>
            </a:endParaRPr>
          </a:p>
          <a:p>
            <a:pPr eaLnBrk="1" hangingPunct="1">
              <a:buFont typeface="Wingdings" pitchFamily="2" charset="2"/>
              <a:buNone/>
            </a:pPr>
            <a:r>
              <a:rPr lang="sl-SI" altLang="sl-SI" sz="2000" b="1" smtClean="0">
                <a:solidFill>
                  <a:srgbClr val="0066FF"/>
                </a:solidFill>
                <a:latin typeface="Calibri" pitchFamily="34" charset="0"/>
              </a:rPr>
              <a:t>prijave inšpekciji</a:t>
            </a:r>
          </a:p>
          <a:p>
            <a:pPr eaLnBrk="1" hangingPunct="1"/>
            <a:r>
              <a:rPr lang="sl-SI" altLang="sl-SI" sz="2000" smtClean="0">
                <a:latin typeface="Calibri" pitchFamily="34" charset="0"/>
              </a:rPr>
              <a:t>Delodajalec mora inšpekciji dela takoj prijaviti vsako nezgodo pri delu s smrtnim izidom oziroma nezgodo pri delu, zaradi katere je delavec nezmožen za delo več kot tri delovne dni, kolektivno nezgodo, nevarni pojav in ugotovljeno poklicno bolezen. </a:t>
            </a:r>
          </a:p>
          <a:p>
            <a:pPr eaLnBrk="1" hangingPunct="1"/>
            <a:endParaRPr lang="sl-SI" altLang="sl-SI" sz="2000"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p:cNvSpPr>
            <a:spLocks noGrp="1"/>
          </p:cNvSpPr>
          <p:nvPr>
            <p:ph type="title" idx="4294967295"/>
          </p:nvPr>
        </p:nvSpPr>
        <p:spPr/>
        <p:txBody>
          <a:bodyPr anchor="ctr"/>
          <a:lstStyle/>
          <a:p>
            <a:pPr eaLnBrk="1" hangingPunct="1"/>
            <a:r>
              <a:rPr lang="sl-SI" altLang="sl-SI" sz="2000" smtClean="0">
                <a:solidFill>
                  <a:srgbClr val="FF0000"/>
                </a:solidFill>
              </a:rPr>
              <a:t>PRAVICE IN DOLŽNOSTI DELAVCEV</a:t>
            </a:r>
            <a:endParaRPr lang="sl-SI" altLang="sl-SI" smtClean="0"/>
          </a:p>
        </p:txBody>
      </p:sp>
      <p:sp>
        <p:nvSpPr>
          <p:cNvPr id="89091" name="Ograda vsebine 2"/>
          <p:cNvSpPr>
            <a:spLocks noGrp="1"/>
          </p:cNvSpPr>
          <p:nvPr>
            <p:ph idx="4294967295"/>
          </p:nvPr>
        </p:nvSpPr>
        <p:spPr>
          <a:xfrm>
            <a:off x="677863" y="1646238"/>
            <a:ext cx="8229600" cy="4668837"/>
          </a:xfrm>
        </p:spPr>
        <p:txBody>
          <a:bodyPr rtlCol="0">
            <a:normAutofit fontScale="92500"/>
          </a:bodyPr>
          <a:lstStyle/>
          <a:p>
            <a:pPr eaLnBrk="1" fontAlgn="auto" hangingPunct="1">
              <a:spcAft>
                <a:spcPts val="0"/>
              </a:spcAft>
              <a:buFont typeface="Wingdings" panose="05000000000000000000" pitchFamily="2" charset="2"/>
              <a:buNone/>
              <a:defRPr/>
            </a:pPr>
            <a:r>
              <a:rPr lang="sl-SI" altLang="sl-SI" sz="2000" b="1" dirty="0">
                <a:solidFill>
                  <a:srgbClr val="0066FF"/>
                </a:solidFill>
                <a:latin typeface="Calibri" panose="020F0502020204030204" pitchFamily="34" charset="0"/>
              </a:rPr>
              <a:t>prepoved dela pod vplivom alkohola, drog in drugih substanc (novost)</a:t>
            </a:r>
          </a:p>
          <a:p>
            <a:pPr eaLnBrk="1" fontAlgn="auto" hangingPunct="1">
              <a:spcAft>
                <a:spcPts val="0"/>
              </a:spcAft>
              <a:buFont typeface="Wingdings" panose="05000000000000000000" pitchFamily="2" charset="2"/>
              <a:buNone/>
              <a:defRPr/>
            </a:pPr>
            <a:endParaRPr lang="sl-SI" altLang="sl-SI" sz="2000" b="1" dirty="0">
              <a:solidFill>
                <a:srgbClr val="0066FF"/>
              </a:solidFill>
              <a:latin typeface="Calibri" panose="020F0502020204030204" pitchFamily="34" charset="0"/>
            </a:endParaRPr>
          </a:p>
          <a:p>
            <a:pPr eaLnBrk="1" fontAlgn="auto" hangingPunct="1">
              <a:spcAft>
                <a:spcPts val="0"/>
              </a:spcAft>
              <a:buFont typeface="Wingdings" panose="05000000000000000000" pitchFamily="2" charset="2"/>
              <a:buNone/>
              <a:defRPr/>
            </a:pPr>
            <a:endParaRPr lang="sl-SI" altLang="sl-SI" sz="2000" b="1" dirty="0">
              <a:solidFill>
                <a:srgbClr val="0066FF"/>
              </a:solidFill>
              <a:latin typeface="Calibri" panose="020F0502020204030204" pitchFamily="34" charset="0"/>
            </a:endParaRP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Delavec ne sme delati ali biti na delovnem mestu pod vplivom alkohola, drog ali drugih prepovedanih substanc. </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Delavec ne sme delati ali biti pod vplivom </a:t>
            </a:r>
            <a:r>
              <a:rPr lang="sl-SI" altLang="sl-SI" sz="2000" b="1" dirty="0">
                <a:solidFill>
                  <a:srgbClr val="CC0000"/>
                </a:solidFill>
                <a:latin typeface="Calibri" panose="020F0502020204030204" pitchFamily="34" charset="0"/>
              </a:rPr>
              <a:t>zdravil,</a:t>
            </a:r>
            <a:r>
              <a:rPr lang="sl-SI" altLang="sl-SI" sz="2000" dirty="0">
                <a:solidFill>
                  <a:schemeClr val="tx1">
                    <a:lumMod val="75000"/>
                    <a:lumOff val="25000"/>
                  </a:schemeClr>
                </a:solidFill>
                <a:latin typeface="Calibri" panose="020F0502020204030204" pitchFamily="34" charset="0"/>
              </a:rPr>
              <a:t> ki lahko vplivajo na psihofizične sposobnosti, na tistih delovnih mestih, na katerih je zaradi večje nevarnosti za nezgode pri delu tako določeno z izjavo o varnosti z oceno tveganja. </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Delodajalec ugotavlja stanje po postopku in na način določenima z internim aktom delodajalca. </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Delodajalec mora odstraniti z dela, delovnega mesta in iz delovnega procesa delavca, ki je delal ali je bil na delovnem mestu v nasprotju z določili zakona </a:t>
            </a:r>
          </a:p>
          <a:p>
            <a:pPr eaLnBrk="1" fontAlgn="auto" hangingPunct="1">
              <a:spcAft>
                <a:spcPts val="0"/>
              </a:spcAft>
              <a:buFont typeface="Wingdings 3" charset="2"/>
              <a:buChar char=""/>
              <a:defRPr/>
            </a:pPr>
            <a:endParaRPr lang="sl-SI" altLang="sl-SI" sz="2000" dirty="0">
              <a:solidFill>
                <a:schemeClr val="tx1">
                  <a:lumMod val="75000"/>
                  <a:lumOff val="2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slov 1"/>
          <p:cNvSpPr>
            <a:spLocks noGrp="1"/>
          </p:cNvSpPr>
          <p:nvPr>
            <p:ph type="title"/>
          </p:nvPr>
        </p:nvSpPr>
        <p:spPr/>
        <p:txBody>
          <a:bodyPr/>
          <a:lstStyle/>
          <a:p>
            <a:pPr eaLnBrk="1" hangingPunct="1"/>
            <a:r>
              <a:rPr lang="sl-SI" altLang="sl-SI" sz="2400" b="1" smtClean="0">
                <a:solidFill>
                  <a:srgbClr val="FF0000"/>
                </a:solidFill>
              </a:rPr>
              <a:t>Delodajalec kot odgovorna oseba za VZD</a:t>
            </a:r>
          </a:p>
        </p:txBody>
      </p:sp>
      <p:sp>
        <p:nvSpPr>
          <p:cNvPr id="20483" name="Označba mesta vsebine 2"/>
          <p:cNvSpPr>
            <a:spLocks noGrp="1"/>
          </p:cNvSpPr>
          <p:nvPr>
            <p:ph idx="1"/>
          </p:nvPr>
        </p:nvSpPr>
        <p:spPr/>
        <p:txBody>
          <a:bodyPr/>
          <a:lstStyle/>
          <a:p>
            <a:pPr eaLnBrk="1" hangingPunct="1"/>
            <a:r>
              <a:rPr lang="sl-SI" altLang="sl-SI" sz="2000" smtClean="0"/>
              <a:t>Delodajalec lahko, če je usposobljen, sam pri sebi prevzame vodenje in zagotavljanje varnosti pri delu. </a:t>
            </a:r>
          </a:p>
          <a:p>
            <a:pPr eaLnBrk="1" hangingPunct="1"/>
            <a:endParaRPr lang="sl-SI" altLang="sl-SI" sz="2000" smtClean="0"/>
          </a:p>
          <a:p>
            <a:pPr eaLnBrk="1" hangingPunct="1"/>
            <a:r>
              <a:rPr lang="sl-SI" altLang="sl-SI" sz="2000" smtClean="0"/>
              <a:t>Šteje se, da je delodajalec usposobljen, če je odgovorna oseba delodajalca opravila splošni del strokovnega izpita iz varnosti in zdravja pri delu (Ministrstvo za notranje zadeve, Upravna akademija) oziroma če je opravila prilagojeno splošno in strokovno usposabljanje v obsegu in na način, kakor določa Pravilnik, ki ureja stalno strokovno usposabljanje strokovnih delavcev.</a:t>
            </a:r>
          </a:p>
          <a:p>
            <a:pPr eaLnBrk="1" hangingPunct="1"/>
            <a:endParaRPr lang="sl-SI" altLang="sl-SI"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idx="4294967295"/>
          </p:nvPr>
        </p:nvSpPr>
        <p:spPr>
          <a:xfrm>
            <a:off x="719138" y="701675"/>
            <a:ext cx="7924800" cy="1143000"/>
          </a:xfrm>
        </p:spPr>
        <p:txBody>
          <a:bodyPr anchor="ctr"/>
          <a:lstStyle/>
          <a:p>
            <a:pPr eaLnBrk="1" hangingPunct="1"/>
            <a:r>
              <a:rPr lang="sl-SI" altLang="sl-SI" sz="2000" b="1" smtClean="0">
                <a:solidFill>
                  <a:srgbClr val="FF0000"/>
                </a:solidFill>
              </a:rPr>
              <a:t>Dolžnosti samozaposlenih</a:t>
            </a:r>
            <a:r>
              <a:rPr lang="sl-SI" altLang="sl-SI" sz="2000" b="1" smtClean="0"/>
              <a:t> </a:t>
            </a:r>
            <a:r>
              <a:rPr lang="sl-SI" altLang="sl-SI" sz="2000" b="1" smtClean="0">
                <a:solidFill>
                  <a:srgbClr val="FF0000"/>
                </a:solidFill>
              </a:rPr>
              <a:t>oseb po Zakonu o varnosti in zdravju pri delu (1)</a:t>
            </a:r>
          </a:p>
        </p:txBody>
      </p:sp>
      <p:sp>
        <p:nvSpPr>
          <p:cNvPr id="91139" name="Ograda vsebine 2"/>
          <p:cNvSpPr>
            <a:spLocks noGrp="1"/>
          </p:cNvSpPr>
          <p:nvPr>
            <p:ph idx="4294967295"/>
          </p:nvPr>
        </p:nvSpPr>
        <p:spPr>
          <a:xfrm>
            <a:off x="719138" y="1871663"/>
            <a:ext cx="8229600" cy="4395787"/>
          </a:xfrm>
        </p:spPr>
        <p:txBody>
          <a:bodyPr rtlCol="0">
            <a:normAutofit fontScale="92500" lnSpcReduction="10000"/>
          </a:bodyPr>
          <a:lstStyle/>
          <a:p>
            <a:pPr eaLnBrk="1" fontAlgn="auto" hangingPunct="1">
              <a:spcAft>
                <a:spcPts val="0"/>
              </a:spcAft>
              <a:buFont typeface="Wingdings" panose="05000000000000000000" pitchFamily="2" charset="2"/>
              <a:buNone/>
              <a:defRPr/>
            </a:pPr>
            <a:endParaRPr lang="sl-SI" altLang="sl-SI" sz="2000" b="1" dirty="0">
              <a:solidFill>
                <a:srgbClr val="000099"/>
              </a:solidFill>
            </a:endParaRPr>
          </a:p>
          <a:p>
            <a:pPr eaLnBrk="1" fontAlgn="auto" hangingPunct="1">
              <a:spcAft>
                <a:spcPts val="0"/>
              </a:spcAft>
              <a:buFont typeface="Wingdings" panose="05000000000000000000" pitchFamily="2" charset="2"/>
              <a:buNone/>
              <a:defRPr/>
            </a:pPr>
            <a:endParaRPr lang="sl-SI" altLang="sl-SI" sz="2000" b="1" dirty="0">
              <a:solidFill>
                <a:srgbClr val="000099"/>
              </a:solidFill>
            </a:endParaRPr>
          </a:p>
          <a:p>
            <a:pPr eaLnBrk="1" fontAlgn="auto" hangingPunct="1">
              <a:spcAft>
                <a:spcPts val="0"/>
              </a:spcAft>
              <a:buFont typeface="Wingdings" panose="05000000000000000000" pitchFamily="2" charset="2"/>
              <a:buNone/>
              <a:defRPr/>
            </a:pPr>
            <a:r>
              <a:rPr lang="sl-SI" altLang="sl-SI" sz="2000" b="1" dirty="0">
                <a:solidFill>
                  <a:srgbClr val="000099"/>
                </a:solidFill>
                <a:latin typeface="Calibri" panose="020F0502020204030204" pitchFamily="34" charset="0"/>
              </a:rPr>
              <a:t>Samozaposlene osebe</a:t>
            </a:r>
            <a:r>
              <a:rPr lang="sl-SI" altLang="sl-SI" sz="2000" dirty="0">
                <a:solidFill>
                  <a:schemeClr val="tx1">
                    <a:lumMod val="75000"/>
                    <a:lumOff val="25000"/>
                  </a:schemeClr>
                </a:solidFill>
                <a:latin typeface="Calibri" panose="020F0502020204030204" pitchFamily="34" charset="0"/>
              </a:rPr>
              <a:t>: </a:t>
            </a:r>
          </a:p>
          <a:p>
            <a:pPr eaLnBrk="1" fontAlgn="auto" hangingPunct="1">
              <a:spcAft>
                <a:spcPts val="0"/>
              </a:spcAft>
              <a:buFont typeface="Wingdings" panose="05000000000000000000" pitchFamily="2" charset="2"/>
              <a:buNone/>
              <a:defRPr/>
            </a:pPr>
            <a:r>
              <a:rPr lang="sl-SI" altLang="sl-SI" sz="2000" dirty="0">
                <a:solidFill>
                  <a:schemeClr val="tx1">
                    <a:lumMod val="75000"/>
                    <a:lumOff val="25000"/>
                  </a:schemeClr>
                </a:solidFill>
                <a:latin typeface="Calibri" panose="020F0502020204030204" pitchFamily="34" charset="0"/>
              </a:rPr>
              <a:t>osebe, ki opravljajo pridobitno ali drugo poklicno dejavnost kot edini ali glavni poklic, ne zaposluje drugih delavcev in ne vključuje drugih oseb v delovni proces</a:t>
            </a:r>
          </a:p>
          <a:p>
            <a:pPr eaLnBrk="1" fontAlgn="auto" hangingPunct="1">
              <a:spcAft>
                <a:spcPts val="0"/>
              </a:spcAft>
              <a:buFont typeface="Wingdings" panose="05000000000000000000" pitchFamily="2" charset="2"/>
              <a:buNone/>
              <a:defRPr/>
            </a:pPr>
            <a:endParaRPr lang="sl-SI" altLang="sl-SI" sz="2000" dirty="0">
              <a:solidFill>
                <a:schemeClr val="tx1">
                  <a:lumMod val="75000"/>
                  <a:lumOff val="25000"/>
                </a:schemeClr>
              </a:solidFill>
              <a:latin typeface="Calibri" panose="020F0502020204030204" pitchFamily="34" charset="0"/>
            </a:endParaRP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Razlogi za novo poglavje o samozaposlenih osebah v Zakonu o varnosti in zdravju pri delu (ZVZD-1)</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Ocenitev tveganja samozaposlenih oseb</a:t>
            </a: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Obveznost izdelave </a:t>
            </a:r>
            <a:r>
              <a:rPr lang="sl-SI" altLang="sl-SI" sz="2000" b="1" dirty="0">
                <a:solidFill>
                  <a:srgbClr val="000099"/>
                </a:solidFill>
                <a:latin typeface="Calibri" panose="020F0502020204030204" pitchFamily="34" charset="0"/>
              </a:rPr>
              <a:t>pisne izjave o varnosti z oceno tveganja</a:t>
            </a:r>
            <a:r>
              <a:rPr lang="sl-SI" altLang="sl-SI" sz="2000" dirty="0">
                <a:solidFill>
                  <a:schemeClr val="tx1">
                    <a:lumMod val="75000"/>
                    <a:lumOff val="25000"/>
                  </a:schemeClr>
                </a:solidFill>
                <a:latin typeface="Calibri" panose="020F0502020204030204" pitchFamily="34" charset="0"/>
              </a:rPr>
              <a:t> v kolikor obstajajo nevarnosti  za nezgode, poklicne bolezni in bolezni povezane z delom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idx="4294967295"/>
          </p:nvPr>
        </p:nvSpPr>
        <p:spPr/>
        <p:txBody>
          <a:bodyPr anchor="ctr"/>
          <a:lstStyle/>
          <a:p>
            <a:pPr eaLnBrk="1" hangingPunct="1"/>
            <a:r>
              <a:rPr lang="sl-SI" altLang="sl-SI" sz="2000" b="1" smtClean="0">
                <a:solidFill>
                  <a:srgbClr val="FF0000"/>
                </a:solidFill>
              </a:rPr>
              <a:t>Dolžnosti samozaposlenih</a:t>
            </a:r>
            <a:r>
              <a:rPr lang="sl-SI" altLang="sl-SI" sz="2000" b="1" smtClean="0"/>
              <a:t> </a:t>
            </a:r>
            <a:r>
              <a:rPr lang="sl-SI" altLang="sl-SI" sz="2000" b="1" smtClean="0">
                <a:solidFill>
                  <a:srgbClr val="FF0000"/>
                </a:solidFill>
              </a:rPr>
              <a:t>oseb po Zakonu o varnosti in zdravju pri delu (2)</a:t>
            </a:r>
          </a:p>
        </p:txBody>
      </p:sp>
      <p:sp>
        <p:nvSpPr>
          <p:cNvPr id="22531" name="Ograda vsebine 2"/>
          <p:cNvSpPr>
            <a:spLocks noGrp="1"/>
          </p:cNvSpPr>
          <p:nvPr>
            <p:ph idx="4294967295"/>
          </p:nvPr>
        </p:nvSpPr>
        <p:spPr>
          <a:xfrm>
            <a:off x="677863" y="1614488"/>
            <a:ext cx="8229600" cy="4668837"/>
          </a:xfrm>
        </p:spPr>
        <p:txBody>
          <a:bodyPr/>
          <a:lstStyle/>
          <a:p>
            <a:pPr eaLnBrk="1" hangingPunct="1"/>
            <a:endParaRPr lang="sl-SI" altLang="sl-SI" sz="2000" smtClean="0"/>
          </a:p>
          <a:p>
            <a:pPr eaLnBrk="1" hangingPunct="1"/>
            <a:endParaRPr lang="sl-SI" altLang="sl-SI" sz="2000" smtClean="0"/>
          </a:p>
          <a:p>
            <a:pPr eaLnBrk="1" hangingPunct="1"/>
            <a:r>
              <a:rPr lang="sl-SI" altLang="sl-SI" sz="2000" smtClean="0">
                <a:latin typeface="Calibri" pitchFamily="34" charset="0"/>
              </a:rPr>
              <a:t>Dolžnost uporabe ustreznih sredstev za delo in osebne varovalne opreme</a:t>
            </a:r>
          </a:p>
          <a:p>
            <a:pPr eaLnBrk="1" hangingPunct="1"/>
            <a:r>
              <a:rPr lang="sl-SI" altLang="sl-SI" sz="2000" smtClean="0">
                <a:latin typeface="Calibri" pitchFamily="34" charset="0"/>
              </a:rPr>
              <a:t>Dolžnost vključitve v pisni sporazum na skupnih deloviščih</a:t>
            </a:r>
          </a:p>
          <a:p>
            <a:pPr eaLnBrk="1" hangingPunct="1"/>
            <a:r>
              <a:rPr lang="sl-SI" altLang="sl-SI" sz="2000" smtClean="0">
                <a:latin typeface="Calibri" pitchFamily="34" charset="0"/>
              </a:rPr>
              <a:t>Dolžnost prijave nezgode pri delu inšpekciji za delo</a:t>
            </a:r>
          </a:p>
          <a:p>
            <a:pPr eaLnBrk="1" hangingPunct="1"/>
            <a:r>
              <a:rPr lang="sl-SI" altLang="sl-SI" sz="2000" smtClean="0">
                <a:latin typeface="Calibri" pitchFamily="34" charset="0"/>
              </a:rPr>
              <a:t>Dolžnost varstva pred požarom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slov 1"/>
          <p:cNvSpPr>
            <a:spLocks noGrp="1"/>
          </p:cNvSpPr>
          <p:nvPr>
            <p:ph type="title" idx="4294967295"/>
          </p:nvPr>
        </p:nvSpPr>
        <p:spPr>
          <a:xfrm>
            <a:off x="665163" y="906463"/>
            <a:ext cx="8229600" cy="571500"/>
          </a:xfrm>
        </p:spPr>
        <p:txBody>
          <a:bodyPr rtlCol="0" anchor="ctr">
            <a:normAutofit fontScale="90000"/>
          </a:bodyPr>
          <a:lstStyle/>
          <a:p>
            <a:pPr eaLnBrk="1" fontAlgn="auto" hangingPunct="1">
              <a:spcAft>
                <a:spcPts val="0"/>
              </a:spcAft>
              <a:defRPr/>
            </a:pPr>
            <a:r>
              <a:rPr lang="sl-SI" altLang="sl-SI" sz="2000" b="1" dirty="0">
                <a:solidFill>
                  <a:srgbClr val="FF0000"/>
                </a:solidFill>
              </a:rPr>
              <a:t/>
            </a:r>
            <a:br>
              <a:rPr lang="sl-SI" altLang="sl-SI" sz="2000" b="1" dirty="0">
                <a:solidFill>
                  <a:srgbClr val="FF0000"/>
                </a:solidFill>
              </a:rPr>
            </a:br>
            <a:r>
              <a:rPr lang="sl-SI" altLang="sl-SI" sz="2700" b="1" dirty="0">
                <a:solidFill>
                  <a:srgbClr val="FF0000"/>
                </a:solidFill>
              </a:rPr>
              <a:t>Hramba </a:t>
            </a:r>
            <a:r>
              <a:rPr lang="sl-SI" altLang="sl-SI" sz="2700" b="1" dirty="0" smtClean="0">
                <a:solidFill>
                  <a:srgbClr val="FF0000"/>
                </a:solidFill>
              </a:rPr>
              <a:t>dokumentacije  s področja VZD</a:t>
            </a:r>
            <a:r>
              <a:rPr lang="sl-SI" altLang="sl-SI" i="1" dirty="0"/>
              <a:t/>
            </a:r>
            <a:br>
              <a:rPr lang="sl-SI" altLang="sl-SI" i="1" dirty="0"/>
            </a:br>
            <a:endParaRPr lang="sl-SI" altLang="sl-SI" i="1" dirty="0"/>
          </a:p>
        </p:txBody>
      </p:sp>
      <p:sp>
        <p:nvSpPr>
          <p:cNvPr id="23555" name="Ograda vsebine 2"/>
          <p:cNvSpPr>
            <a:spLocks noGrp="1"/>
          </p:cNvSpPr>
          <p:nvPr>
            <p:ph idx="4294967295"/>
          </p:nvPr>
        </p:nvSpPr>
        <p:spPr>
          <a:xfrm>
            <a:off x="665163" y="1582738"/>
            <a:ext cx="8229600" cy="4668837"/>
          </a:xfrm>
        </p:spPr>
        <p:txBody>
          <a:bodyPr/>
          <a:lstStyle/>
          <a:p>
            <a:pPr eaLnBrk="1" hangingPunct="1">
              <a:buFont typeface="Wingdings" pitchFamily="2" charset="2"/>
              <a:buNone/>
            </a:pPr>
            <a:r>
              <a:rPr lang="sl-SI" altLang="sl-SI" sz="2000" smtClean="0">
                <a:latin typeface="Calibri" pitchFamily="34" charset="0"/>
              </a:rPr>
              <a:t>Delodajalec trajno hrani vso dokumentacijo po tem zakonu in podzakonskih aktih, ki se nanaša na: </a:t>
            </a:r>
          </a:p>
          <a:p>
            <a:pPr eaLnBrk="1" hangingPunct="1">
              <a:buFont typeface="Wingdings" pitchFamily="2" charset="2"/>
              <a:buNone/>
            </a:pPr>
            <a:endParaRPr lang="sl-SI" altLang="sl-SI" sz="2000" smtClean="0">
              <a:latin typeface="Calibri" pitchFamily="34" charset="0"/>
            </a:endParaRPr>
          </a:p>
          <a:p>
            <a:pPr eaLnBrk="1" hangingPunct="1">
              <a:buFont typeface="Wingdings" pitchFamily="2" charset="2"/>
              <a:buNone/>
            </a:pPr>
            <a:r>
              <a:rPr lang="sl-SI" altLang="sl-SI" sz="2000" smtClean="0">
                <a:latin typeface="Calibri" pitchFamily="34" charset="0"/>
              </a:rPr>
              <a:t>1. obdobne preiskave škodljivosti v delovnem okolju; </a:t>
            </a:r>
          </a:p>
          <a:p>
            <a:pPr eaLnBrk="1" hangingPunct="1">
              <a:buFont typeface="Wingdings" pitchFamily="2" charset="2"/>
              <a:buNone/>
            </a:pPr>
            <a:r>
              <a:rPr lang="sl-SI" altLang="sl-SI" sz="2000" smtClean="0">
                <a:latin typeface="Calibri" pitchFamily="34" charset="0"/>
              </a:rPr>
              <a:t>2. obdobne preglede in preizkuse delovne opreme; </a:t>
            </a:r>
          </a:p>
          <a:p>
            <a:pPr eaLnBrk="1" hangingPunct="1">
              <a:buFont typeface="Wingdings" pitchFamily="2" charset="2"/>
              <a:buNone/>
            </a:pPr>
            <a:r>
              <a:rPr lang="sl-SI" altLang="sl-SI" sz="2000" smtClean="0">
                <a:latin typeface="Calibri" pitchFamily="34" charset="0"/>
              </a:rPr>
              <a:t>3. preglede in preizkuse osebne varovalne opreme; </a:t>
            </a:r>
          </a:p>
          <a:p>
            <a:pPr eaLnBrk="1" hangingPunct="1">
              <a:buFont typeface="Wingdings" pitchFamily="2" charset="2"/>
              <a:buNone/>
            </a:pPr>
            <a:r>
              <a:rPr lang="sl-SI" altLang="sl-SI" sz="2000" smtClean="0">
                <a:latin typeface="Calibri" pitchFamily="34" charset="0"/>
              </a:rPr>
              <a:t>4. opravljeno usposabljanje za varno delo in preizkuse usposobljenosti; </a:t>
            </a:r>
          </a:p>
          <a:p>
            <a:pPr eaLnBrk="1" hangingPunct="1">
              <a:buFont typeface="Wingdings" pitchFamily="2" charset="2"/>
              <a:buNone/>
            </a:pPr>
            <a:r>
              <a:rPr lang="sl-SI" altLang="sl-SI" sz="2000" smtClean="0">
                <a:latin typeface="Calibri" pitchFamily="34" charset="0"/>
              </a:rPr>
              <a:t>5. zdravstvene preglede delavcev; </a:t>
            </a:r>
          </a:p>
          <a:p>
            <a:pPr eaLnBrk="1" hangingPunct="1">
              <a:buFont typeface="Wingdings" pitchFamily="2" charset="2"/>
              <a:buNone/>
            </a:pPr>
            <a:r>
              <a:rPr lang="sl-SI" altLang="sl-SI" sz="2000" smtClean="0">
                <a:latin typeface="Calibri" pitchFamily="34" charset="0"/>
              </a:rPr>
              <a:t>6. nezgode pri delu, kolektivne nezgode, nevarne pojave, ugotovljene poklicne bolezni in bolezni, povezane z delom ter njihove vzroke; </a:t>
            </a:r>
          </a:p>
          <a:p>
            <a:pPr eaLnBrk="1" hangingPunct="1">
              <a:buFont typeface="Wingdings" pitchFamily="2" charset="2"/>
              <a:buNone/>
            </a:pPr>
            <a:r>
              <a:rPr lang="sl-SI" altLang="sl-SI" sz="2000" smtClean="0">
                <a:latin typeface="Calibri" pitchFamily="34" charset="0"/>
              </a:rPr>
              <a:t>7. nevarne snovi, ki jih uporablja, če tako določajo posebni predpisi. </a:t>
            </a:r>
          </a:p>
          <a:p>
            <a:pPr eaLnBrk="1" hangingPunct="1">
              <a:buFont typeface="Wingdings" pitchFamily="2" charset="2"/>
              <a:buNone/>
            </a:pPr>
            <a:endParaRPr lang="sl-SI" altLang="sl-SI" sz="2000" smtClean="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l-SI" altLang="sl-SI" sz="2800" b="1" smtClean="0">
                <a:solidFill>
                  <a:srgbClr val="CC0000"/>
                </a:solidFill>
                <a:latin typeface="Calibri" pitchFamily="34" charset="0"/>
              </a:rPr>
              <a:t>Izjava o varnosti z oceno tveganja</a:t>
            </a:r>
            <a:r>
              <a:rPr lang="sl-SI" altLang="sl-SI" smtClean="0"/>
              <a:t> </a:t>
            </a:r>
          </a:p>
        </p:txBody>
      </p:sp>
      <p:sp>
        <p:nvSpPr>
          <p:cNvPr id="24579" name="Rectangle 3"/>
          <p:cNvSpPr>
            <a:spLocks noGrp="1" noChangeArrowheads="1"/>
          </p:cNvSpPr>
          <p:nvPr>
            <p:ph type="body" idx="1"/>
          </p:nvPr>
        </p:nvSpPr>
        <p:spPr/>
        <p:txBody>
          <a:bodyPr/>
          <a:lstStyle/>
          <a:p>
            <a:pPr eaLnBrk="1" hangingPunct="1"/>
            <a:r>
              <a:rPr lang="sl-SI" altLang="sl-SI" sz="2400" smtClean="0">
                <a:solidFill>
                  <a:schemeClr val="tx1"/>
                </a:solidFill>
                <a:latin typeface="Calibri" pitchFamily="34" charset="0"/>
                <a:cs typeface="Times New Roman" pitchFamily="18" charset="0"/>
              </a:rPr>
              <a:t>Osnovni dokument, ki v podjetju ureja varnost in zdravje pri</a:t>
            </a:r>
            <a:r>
              <a:rPr lang="sl-SI" altLang="sl-SI" sz="2400" smtClean="0">
                <a:solidFill>
                  <a:schemeClr val="tx1"/>
                </a:solidFill>
                <a:latin typeface="Calibri" pitchFamily="34" charset="0"/>
              </a:rPr>
              <a:t> delu</a:t>
            </a:r>
          </a:p>
          <a:p>
            <a:pPr eaLnBrk="1" hangingPunct="1">
              <a:buFontTx/>
              <a:buNone/>
            </a:pPr>
            <a:endParaRPr lang="sl-SI" altLang="sl-SI" sz="2400" smtClean="0">
              <a:solidFill>
                <a:schemeClr val="tx1"/>
              </a:solidFill>
              <a:latin typeface="Calibri" pitchFamily="34" charset="0"/>
            </a:endParaRPr>
          </a:p>
          <a:p>
            <a:pPr eaLnBrk="1" hangingPunct="1">
              <a:buFontTx/>
              <a:buNone/>
            </a:pPr>
            <a:r>
              <a:rPr lang="sl-SI" altLang="sl-SI" sz="2400" smtClean="0">
                <a:solidFill>
                  <a:schemeClr val="tx1"/>
                </a:solidFill>
                <a:latin typeface="Calibri" pitchFamily="34" charset="0"/>
              </a:rPr>
              <a:t>Delodajalec jo mora izdelati in sprejeti </a:t>
            </a:r>
            <a:r>
              <a:rPr lang="sl-SI" altLang="sl-SI" sz="2400" u="sng" smtClean="0">
                <a:solidFill>
                  <a:schemeClr val="tx1"/>
                </a:solidFill>
                <a:latin typeface="Calibri" pitchFamily="34" charset="0"/>
              </a:rPr>
              <a:t>v pisni obliki</a:t>
            </a:r>
            <a:r>
              <a:rPr lang="sl-SI" altLang="sl-SI" sz="2400" smtClean="0">
                <a:solidFill>
                  <a:schemeClr val="tx1"/>
                </a:solidFill>
                <a:latin typeface="Calibri" pitchFamily="34" charset="0"/>
              </a:rPr>
              <a:t>, ki </a:t>
            </a:r>
          </a:p>
          <a:p>
            <a:pPr eaLnBrk="1" hangingPunct="1">
              <a:buFontTx/>
              <a:buNone/>
            </a:pPr>
            <a:r>
              <a:rPr lang="sl-SI" altLang="sl-SI" sz="2400" smtClean="0">
                <a:solidFill>
                  <a:schemeClr val="tx1"/>
                </a:solidFill>
                <a:latin typeface="Calibri" pitchFamily="34" charset="0"/>
              </a:rPr>
              <a:t> glede na vrsto in obseg dejavnosti vsebuje zlasti: </a:t>
            </a:r>
          </a:p>
          <a:p>
            <a:pPr lvl="1" eaLnBrk="1" hangingPunct="1">
              <a:buFont typeface="Wingdings" pitchFamily="2" charset="2"/>
              <a:buChar char="ü"/>
            </a:pPr>
            <a:r>
              <a:rPr lang="sl-SI" altLang="sl-SI" sz="2000" smtClean="0">
                <a:latin typeface="Calibri" pitchFamily="34" charset="0"/>
              </a:rPr>
              <a:t> </a:t>
            </a:r>
            <a:r>
              <a:rPr lang="sl-SI" altLang="sl-SI" sz="2000" smtClean="0">
                <a:solidFill>
                  <a:schemeClr val="tx1"/>
                </a:solidFill>
                <a:latin typeface="Calibri" pitchFamily="34" charset="0"/>
              </a:rPr>
              <a:t>načrt za izvedbo predpisanih zahtev in ukrepov; </a:t>
            </a:r>
          </a:p>
          <a:p>
            <a:pPr lvl="1" eaLnBrk="1" hangingPunct="1">
              <a:buFont typeface="Wingdings" pitchFamily="2" charset="2"/>
              <a:buChar char="ü"/>
            </a:pPr>
            <a:r>
              <a:rPr lang="sl-SI" altLang="sl-SI" sz="2000" smtClean="0">
                <a:solidFill>
                  <a:schemeClr val="tx1"/>
                </a:solidFill>
                <a:latin typeface="Calibri" pitchFamily="34" charset="0"/>
              </a:rPr>
              <a:t> načrt in postopke za izvedbo ukrepov v primerih neposredne nevarnosti; </a:t>
            </a:r>
          </a:p>
          <a:p>
            <a:pPr lvl="1" eaLnBrk="1" hangingPunct="1">
              <a:buFont typeface="Wingdings" pitchFamily="2" charset="2"/>
              <a:buChar char="ü"/>
            </a:pPr>
            <a:r>
              <a:rPr lang="sl-SI" altLang="sl-SI" sz="2000" smtClean="0">
                <a:solidFill>
                  <a:schemeClr val="tx1"/>
                </a:solidFill>
                <a:latin typeface="Calibri" pitchFamily="34" charset="0"/>
              </a:rPr>
              <a:t> opredelitev obveznosti in odgovornosti odgovornih oseb delodajalca in delavcev za zagotavljanje varnosti in zdravja pri delu</a:t>
            </a:r>
          </a:p>
          <a:p>
            <a:pPr eaLnBrk="1" hangingPunct="1"/>
            <a:endParaRPr lang="sl-SI" altLang="sl-SI" sz="2400" smtClean="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a:xfrm>
            <a:off x="977900" y="600075"/>
            <a:ext cx="8597900" cy="1320800"/>
          </a:xfrm>
        </p:spPr>
        <p:txBody>
          <a:bodyPr/>
          <a:lstStyle/>
          <a:p>
            <a:pPr eaLnBrk="1" hangingPunct="1"/>
            <a:r>
              <a:rPr lang="sl-SI" altLang="sl-SI" sz="2400" b="1" smtClean="0">
                <a:solidFill>
                  <a:srgbClr val="FF0000"/>
                </a:solidFill>
                <a:latin typeface="Calibri" pitchFamily="34" charset="0"/>
                <a:cs typeface="Times New Roman" pitchFamily="18" charset="0"/>
              </a:rPr>
              <a:t>OCENA  (1)</a:t>
            </a:r>
            <a:endParaRPr lang="sl-SI" altLang="sl-SI" sz="2400" b="1" smtClean="0"/>
          </a:p>
        </p:txBody>
      </p:sp>
      <p:sp>
        <p:nvSpPr>
          <p:cNvPr id="25603" name="Rectangle 3"/>
          <p:cNvSpPr>
            <a:spLocks noGrp="1" noChangeArrowheads="1"/>
          </p:cNvSpPr>
          <p:nvPr>
            <p:ph idx="1"/>
          </p:nvPr>
        </p:nvSpPr>
        <p:spPr/>
        <p:txBody>
          <a:bodyPr>
            <a:spAutoFit/>
          </a:bodyPr>
          <a:lstStyle/>
          <a:p>
            <a:pPr marL="609600" indent="-609600" algn="just" eaLnBrk="1" hangingPunct="1">
              <a:buFont typeface="Wingdings 3" pitchFamily="18" charset="2"/>
              <a:buNone/>
            </a:pPr>
            <a:r>
              <a:rPr lang="sl-SI" altLang="sl-SI" sz="2400" smtClean="0">
                <a:solidFill>
                  <a:schemeClr val="tx1"/>
                </a:solidFill>
                <a:latin typeface="Calibri" pitchFamily="34" charset="0"/>
              </a:rPr>
              <a:t>Tveganje na delovnih mestih se ocenjuje za skupine podobnih delovnih mest (v nadaljevanju DELOVNA MESTA), pri čemer so posamezna delovna mesta združena v skupino na osnovi podobnosti po naslednjih kriterijih:</a:t>
            </a:r>
            <a:endParaRPr lang="en-US" altLang="sl-SI" sz="2400" smtClean="0">
              <a:solidFill>
                <a:schemeClr val="tx1"/>
              </a:solidFill>
              <a:latin typeface="Calibri" pitchFamily="34" charset="0"/>
            </a:endParaRPr>
          </a:p>
          <a:p>
            <a:pPr marL="1371600" lvl="2" indent="-457200" eaLnBrk="1" hangingPunct="1"/>
            <a:r>
              <a:rPr lang="sl-SI" altLang="sl-SI" sz="2000" smtClean="0">
                <a:solidFill>
                  <a:schemeClr val="tx1"/>
                </a:solidFill>
                <a:latin typeface="Calibri" pitchFamily="34" charset="0"/>
              </a:rPr>
              <a:t>nevarnosti in škodljivosti</a:t>
            </a:r>
            <a:endParaRPr lang="en-US" altLang="sl-SI" sz="2000" smtClean="0">
              <a:solidFill>
                <a:schemeClr val="tx1"/>
              </a:solidFill>
              <a:latin typeface="Calibri" pitchFamily="34" charset="0"/>
            </a:endParaRPr>
          </a:p>
          <a:p>
            <a:pPr marL="1371600" lvl="2" indent="-457200" eaLnBrk="1" hangingPunct="1"/>
            <a:r>
              <a:rPr lang="sl-SI" altLang="sl-SI" sz="2000" smtClean="0">
                <a:solidFill>
                  <a:schemeClr val="tx1"/>
                </a:solidFill>
                <a:latin typeface="Calibri" pitchFamily="34" charset="0"/>
              </a:rPr>
              <a:t>delovna opravila</a:t>
            </a:r>
          </a:p>
          <a:p>
            <a:pPr marL="1371600" lvl="2" indent="-457200" eaLnBrk="1" hangingPunct="1"/>
            <a:r>
              <a:rPr lang="sl-SI" altLang="sl-SI" sz="2000" smtClean="0">
                <a:solidFill>
                  <a:schemeClr val="tx1"/>
                </a:solidFill>
                <a:latin typeface="Calibri" pitchFamily="34" charset="0"/>
              </a:rPr>
              <a:t>delovno okolje</a:t>
            </a:r>
          </a:p>
          <a:p>
            <a:pPr marL="1371600" lvl="2" indent="-457200" eaLnBrk="1" hangingPunct="1"/>
            <a:r>
              <a:rPr lang="sl-SI" altLang="sl-SI" sz="2000" smtClean="0">
                <a:solidFill>
                  <a:schemeClr val="tx1"/>
                </a:solidFill>
                <a:latin typeface="Calibri" pitchFamily="34" charset="0"/>
              </a:rPr>
              <a:t>delovna oprema </a:t>
            </a:r>
          </a:p>
          <a:p>
            <a:pPr marL="1371600" lvl="2" indent="-457200" eaLnBrk="1" hangingPunct="1"/>
            <a:endParaRPr lang="sl-SI" altLang="sl-SI" smtClean="0">
              <a:latin typeface="Calibri" pitchFamily="34" charset="0"/>
            </a:endParaRPr>
          </a:p>
          <a:p>
            <a:pPr marL="1371600" lvl="2" indent="-457200" eaLnBrk="1" hangingPunct="1"/>
            <a:endParaRPr lang="sl-SI" altLang="sl-SI"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p:cNvSpPr>
            <a:spLocks noGrp="1"/>
          </p:cNvSpPr>
          <p:nvPr>
            <p:ph type="title"/>
          </p:nvPr>
        </p:nvSpPr>
        <p:spPr/>
        <p:txBody>
          <a:bodyPr/>
          <a:lstStyle/>
          <a:p>
            <a:pPr eaLnBrk="1" hangingPunct="1"/>
            <a:r>
              <a:rPr lang="sl-SI" altLang="sl-SI" sz="2800" smtClean="0"/>
              <a:t>Vsebina delavnice:  </a:t>
            </a:r>
          </a:p>
        </p:txBody>
      </p:sp>
      <p:sp>
        <p:nvSpPr>
          <p:cNvPr id="3" name="Označba mesta vsebine 2"/>
          <p:cNvSpPr>
            <a:spLocks noGrp="1"/>
          </p:cNvSpPr>
          <p:nvPr>
            <p:ph idx="1"/>
          </p:nvPr>
        </p:nvSpPr>
        <p:spPr>
          <a:xfrm>
            <a:off x="677863" y="1797050"/>
            <a:ext cx="8596312" cy="4244975"/>
          </a:xfrm>
        </p:spPr>
        <p:txBody>
          <a:bodyPr rtlCol="0">
            <a:normAutofit/>
          </a:bodyPr>
          <a:lstStyle/>
          <a:p>
            <a:pPr marL="0" indent="0" eaLnBrk="1" fontAlgn="auto" hangingPunct="1">
              <a:spcAft>
                <a:spcPts val="0"/>
              </a:spcAft>
              <a:buFont typeface="Wingdings 3" charset="2"/>
              <a:buNone/>
              <a:defRPr/>
            </a:pPr>
            <a:r>
              <a:rPr lang="sl-SI" sz="2000" dirty="0" smtClean="0">
                <a:solidFill>
                  <a:schemeClr val="tx1">
                    <a:lumMod val="75000"/>
                    <a:lumOff val="25000"/>
                  </a:schemeClr>
                </a:solidFill>
              </a:rPr>
              <a:t>1. Zakonodaja na področju varnosti in zdravja pri delu in požarne    varnosti </a:t>
            </a:r>
          </a:p>
          <a:p>
            <a:pPr marL="0" indent="0" eaLnBrk="1" fontAlgn="auto" hangingPunct="1">
              <a:spcAft>
                <a:spcPts val="0"/>
              </a:spcAft>
              <a:buFont typeface="Wingdings 3" charset="2"/>
              <a:buNone/>
              <a:defRPr/>
            </a:pPr>
            <a:r>
              <a:rPr lang="sl-SI" sz="2000" dirty="0" smtClean="0">
                <a:solidFill>
                  <a:schemeClr val="tx1">
                    <a:lumMod val="75000"/>
                    <a:lumOff val="25000"/>
                  </a:schemeClr>
                </a:solidFill>
              </a:rPr>
              <a:t>2. Izjava o varnosti z oceno tveganja:</a:t>
            </a: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Izjava o varnosti z oceno tveganja </a:t>
            </a: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Ocenjevanje tveganja, ukrepi v oceni tveganja </a:t>
            </a: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Alkohol, prepovedane droge in zdravila, ki vplivajo na psihofizične sposobnosti  </a:t>
            </a: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Psihosocialna tveganja na delovnem mestu in obvladovanje </a:t>
            </a: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Promocija zdravja na delovnem mestu</a:t>
            </a:r>
          </a:p>
          <a:p>
            <a:pPr eaLnBrk="1" fontAlgn="auto" hangingPunct="1">
              <a:spcAft>
                <a:spcPts val="0"/>
              </a:spcAft>
              <a:buFont typeface="Wingdings" panose="05000000000000000000" pitchFamily="2" charset="2"/>
              <a:buChar char="ü"/>
              <a:defRPr/>
            </a:pPr>
            <a:endParaRPr lang="sl-SI"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677863" y="609600"/>
            <a:ext cx="8596312" cy="649288"/>
          </a:xfrm>
        </p:spPr>
        <p:txBody>
          <a:bodyPr rtlCol="0">
            <a:normAutofit fontScale="90000"/>
          </a:bodyPr>
          <a:lstStyle/>
          <a:p>
            <a:pPr eaLnBrk="1" fontAlgn="auto" hangingPunct="1">
              <a:spcAft>
                <a:spcPts val="0"/>
              </a:spcAft>
              <a:defRPr/>
            </a:pPr>
            <a:r>
              <a:rPr lang="sl-SI" altLang="sl-SI" sz="2800" b="1" dirty="0">
                <a:solidFill>
                  <a:srgbClr val="FF0000"/>
                </a:solidFill>
                <a:cs typeface="Times New Roman" panose="02020603050405020304" pitchFamily="18" charset="0"/>
              </a:rPr>
              <a:t>OCENA TVEGANJA  </a:t>
            </a:r>
            <a:r>
              <a:rPr lang="sl-SI" altLang="sl-SI" sz="2800" b="1" dirty="0" smtClean="0">
                <a:solidFill>
                  <a:srgbClr val="FF0000"/>
                </a:solidFill>
                <a:cs typeface="Times New Roman" panose="02020603050405020304" pitchFamily="18" charset="0"/>
              </a:rPr>
              <a:t>(2)</a:t>
            </a:r>
            <a:r>
              <a:rPr lang="sl-SI" altLang="sl-SI" sz="2800" b="1" dirty="0">
                <a:solidFill>
                  <a:srgbClr val="FF0000"/>
                </a:solidFill>
                <a:cs typeface="Times New Roman" panose="02020603050405020304" pitchFamily="18" charset="0"/>
              </a:rPr>
              <a:t/>
            </a:r>
            <a:br>
              <a:rPr lang="sl-SI" altLang="sl-SI" sz="2800" b="1" dirty="0">
                <a:solidFill>
                  <a:srgbClr val="FF0000"/>
                </a:solidFill>
                <a:cs typeface="Times New Roman" panose="02020603050405020304" pitchFamily="18" charset="0"/>
              </a:rPr>
            </a:br>
            <a:endParaRPr lang="sl-SI" sz="2800" dirty="0"/>
          </a:p>
        </p:txBody>
      </p:sp>
      <p:sp>
        <p:nvSpPr>
          <p:cNvPr id="23555" name="Rectangle 3"/>
          <p:cNvSpPr>
            <a:spLocks noGrp="1" noChangeArrowheads="1"/>
          </p:cNvSpPr>
          <p:nvPr>
            <p:ph idx="1"/>
          </p:nvPr>
        </p:nvSpPr>
        <p:spPr>
          <a:xfrm>
            <a:off x="461963" y="1160463"/>
            <a:ext cx="8596312" cy="6186487"/>
          </a:xfrm>
        </p:spPr>
        <p:txBody>
          <a:bodyPr rtlCol="0">
            <a:spAutoFit/>
          </a:bodyPr>
          <a:lstStyle/>
          <a:p>
            <a:pPr marL="609600" indent="-609600" eaLnBrk="1" fontAlgn="auto" hangingPunct="1">
              <a:spcAft>
                <a:spcPts val="0"/>
              </a:spcAft>
              <a:buFont typeface="Wingdings 3" charset="2"/>
              <a:buNone/>
              <a:defRPr/>
            </a:pPr>
            <a:r>
              <a:rPr lang="sl-SI" altLang="sl-SI" dirty="0">
                <a:solidFill>
                  <a:srgbClr val="0066FF"/>
                </a:solidFill>
              </a:rPr>
              <a:t> </a:t>
            </a:r>
            <a:r>
              <a:rPr lang="sl-SI" altLang="sl-SI" sz="2000" dirty="0" smtClean="0">
                <a:solidFill>
                  <a:schemeClr val="tx1"/>
                </a:solidFill>
                <a:latin typeface="Calibri" panose="020F0502020204030204" pitchFamily="34" charset="0"/>
              </a:rPr>
              <a:t>Za </a:t>
            </a:r>
            <a:r>
              <a:rPr lang="sl-SI" altLang="sl-SI" sz="2000" dirty="0">
                <a:solidFill>
                  <a:schemeClr val="tx1"/>
                </a:solidFill>
                <a:latin typeface="Calibri" panose="020F0502020204030204" pitchFamily="34" charset="0"/>
              </a:rPr>
              <a:t>ocenjevano delovno mesto v prvi fazi določimo ali je posamezna vrsta nevarnosti/škodljivosti prisotna ali ne.  Možne so nevarnosti/škodljivosti v zvezi z naslednjimi postavkami:</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Varnost in zdravje pri delu v organizaciji družbe</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Mehanske nevarnosti v zvezi z delovno opremo </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Nevarnosti v zvezi z načinom dela in razporeditvijo delovnih mest</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Nevarnosti v zvezi s transportom	</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Nevarnosti v zvezi z osebno varovalno opremo	</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Nevarnosti v zvezi z električno energijo	</a:t>
            </a:r>
          </a:p>
          <a:p>
            <a:pPr marL="990600" lvl="1" indent="-533400" eaLnBrk="1" fontAlgn="auto" hangingPunct="1">
              <a:spcAft>
                <a:spcPts val="0"/>
              </a:spcAft>
              <a:buFontTx/>
              <a:buAutoNum type="arabicPeriod"/>
              <a:defRPr/>
            </a:pPr>
            <a:r>
              <a:rPr lang="sl-SI" altLang="sl-SI" sz="2000" dirty="0">
                <a:solidFill>
                  <a:schemeClr val="tx1"/>
                </a:solidFill>
                <a:latin typeface="Calibri" panose="020F0502020204030204" pitchFamily="34" charset="0"/>
              </a:rPr>
              <a:t>Nevarnosti v zvezi s fizikalnimi </a:t>
            </a:r>
            <a:r>
              <a:rPr lang="sl-SI" altLang="sl-SI" sz="2000" dirty="0" smtClean="0">
                <a:solidFill>
                  <a:schemeClr val="tx1"/>
                </a:solidFill>
                <a:latin typeface="Calibri" panose="020F0502020204030204" pitchFamily="34" charset="0"/>
              </a:rPr>
              <a:t>dejavniki:</a:t>
            </a:r>
            <a:r>
              <a:rPr lang="sl-SI" altLang="sl-SI" sz="2000" dirty="0">
                <a:solidFill>
                  <a:schemeClr val="tx1"/>
                </a:solidFill>
                <a:latin typeface="Calibri" panose="020F0502020204030204" pitchFamily="34" charset="0"/>
              </a:rPr>
              <a:t>	</a:t>
            </a:r>
          </a:p>
          <a:p>
            <a:pPr marL="495300" indent="-381000" eaLnBrk="1" fontAlgn="auto" hangingPunct="1">
              <a:spcAft>
                <a:spcPts val="0"/>
              </a:spcAft>
              <a:buFont typeface="Wingdings 3" charset="2"/>
              <a:buNone/>
              <a:defRPr/>
            </a:pPr>
            <a:r>
              <a:rPr lang="sl-SI" altLang="sl-SI" sz="2200" dirty="0">
                <a:solidFill>
                  <a:schemeClr val="tx1"/>
                </a:solidFill>
                <a:latin typeface="Calibri" panose="020F0502020204030204" pitchFamily="34" charset="0"/>
              </a:rPr>
              <a:t>- </a:t>
            </a:r>
            <a:r>
              <a:rPr lang="sl-SI" altLang="sl-SI" dirty="0">
                <a:solidFill>
                  <a:schemeClr val="tx1"/>
                </a:solidFill>
                <a:latin typeface="Calibri" panose="020F0502020204030204" pitchFamily="34" charset="0"/>
              </a:rPr>
              <a:t>Izpostavljenost </a:t>
            </a:r>
            <a:r>
              <a:rPr lang="sl-SI" altLang="sl-SI" dirty="0" err="1">
                <a:solidFill>
                  <a:schemeClr val="tx1"/>
                </a:solidFill>
                <a:latin typeface="Calibri" panose="020F0502020204030204" pitchFamily="34" charset="0"/>
              </a:rPr>
              <a:t>neionizirnim</a:t>
            </a:r>
            <a:r>
              <a:rPr lang="sl-SI" altLang="sl-SI" dirty="0">
                <a:solidFill>
                  <a:schemeClr val="tx1"/>
                </a:solidFill>
                <a:latin typeface="Calibri" panose="020F0502020204030204" pitchFamily="34" charset="0"/>
              </a:rPr>
              <a:t> </a:t>
            </a:r>
            <a:r>
              <a:rPr lang="sl-SI" altLang="sl-SI" dirty="0" smtClean="0">
                <a:solidFill>
                  <a:schemeClr val="tx1"/>
                </a:solidFill>
                <a:latin typeface="Calibri" panose="020F0502020204030204" pitchFamily="34" charset="0"/>
              </a:rPr>
              <a:t>sevanjem in ionizirnim </a:t>
            </a:r>
            <a:r>
              <a:rPr lang="sl-SI" altLang="sl-SI" dirty="0">
                <a:solidFill>
                  <a:schemeClr val="tx1"/>
                </a:solidFill>
                <a:latin typeface="Calibri" panose="020F0502020204030204" pitchFamily="34" charset="0"/>
              </a:rPr>
              <a:t>sevanjem	</a:t>
            </a:r>
          </a:p>
          <a:p>
            <a:pPr marL="495300" indent="-381000" eaLnBrk="1" fontAlgn="auto" hangingPunct="1">
              <a:spcAft>
                <a:spcPts val="0"/>
              </a:spcAft>
              <a:buFont typeface="Wingdings 3" charset="2"/>
              <a:buNone/>
              <a:defRPr/>
            </a:pPr>
            <a:r>
              <a:rPr lang="sl-SI" altLang="sl-SI" dirty="0">
                <a:solidFill>
                  <a:schemeClr val="tx1"/>
                </a:solidFill>
                <a:latin typeface="Calibri" panose="020F0502020204030204" pitchFamily="34" charset="0"/>
              </a:rPr>
              <a:t>- Izpostavljenost laserskim žarkom	</a:t>
            </a:r>
          </a:p>
          <a:p>
            <a:pPr marL="495300" indent="-381000" eaLnBrk="1" fontAlgn="auto" hangingPunct="1">
              <a:spcAft>
                <a:spcPts val="0"/>
              </a:spcAft>
              <a:buFont typeface="Wingdings 3" charset="2"/>
              <a:buNone/>
              <a:defRPr/>
            </a:pPr>
            <a:r>
              <a:rPr lang="sl-SI" altLang="sl-SI" dirty="0">
                <a:solidFill>
                  <a:schemeClr val="tx1"/>
                </a:solidFill>
                <a:latin typeface="Calibri" panose="020F0502020204030204" pitchFamily="34" charset="0"/>
              </a:rPr>
              <a:t>- Izpostavljenost hrupu in ultrazvoku	</a:t>
            </a:r>
          </a:p>
          <a:p>
            <a:pPr marL="495300" indent="-381000" eaLnBrk="1" fontAlgn="auto" hangingPunct="1">
              <a:spcAft>
                <a:spcPts val="0"/>
              </a:spcAft>
              <a:buFont typeface="Wingdings 3" charset="2"/>
              <a:buNone/>
              <a:defRPr/>
            </a:pPr>
            <a:r>
              <a:rPr lang="sl-SI" altLang="sl-SI" dirty="0">
                <a:solidFill>
                  <a:schemeClr val="tx1"/>
                </a:solidFill>
                <a:latin typeface="Calibri" panose="020F0502020204030204" pitchFamily="34" charset="0"/>
              </a:rPr>
              <a:t>- Izpostavljenost snovem z visoko oz. nizko temperaturo	</a:t>
            </a:r>
          </a:p>
          <a:p>
            <a:pPr marL="990600" lvl="1" indent="-533400" eaLnBrk="1" fontAlgn="auto" hangingPunct="1">
              <a:spcAft>
                <a:spcPts val="0"/>
              </a:spcAft>
              <a:buFont typeface="Wingdings 3" charset="2"/>
              <a:buNone/>
              <a:defRPr/>
            </a:pPr>
            <a:endParaRPr lang="sl-SI" altLang="sl-SI" sz="2000" dirty="0">
              <a:solidFill>
                <a:schemeClr val="tx1">
                  <a:lumMod val="75000"/>
                  <a:lumOff val="2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p:txBody>
          <a:bodyPr/>
          <a:lstStyle/>
          <a:p>
            <a:pPr eaLnBrk="1" hangingPunct="1"/>
            <a:r>
              <a:rPr lang="sl-SI" altLang="sl-SI" sz="2800" b="1" smtClean="0">
                <a:solidFill>
                  <a:srgbClr val="FF0000"/>
                </a:solidFill>
                <a:latin typeface="Calibri" pitchFamily="34" charset="0"/>
              </a:rPr>
              <a:t>OCENA TVEGANJA (3) </a:t>
            </a:r>
          </a:p>
        </p:txBody>
      </p:sp>
      <p:sp>
        <p:nvSpPr>
          <p:cNvPr id="23555" name="Rectangle 3"/>
          <p:cNvSpPr>
            <a:spLocks noGrp="1" noChangeArrowheads="1"/>
          </p:cNvSpPr>
          <p:nvPr>
            <p:ph idx="1"/>
          </p:nvPr>
        </p:nvSpPr>
        <p:spPr>
          <a:xfrm>
            <a:off x="119063" y="1270000"/>
            <a:ext cx="8896350" cy="5940425"/>
          </a:xfrm>
        </p:spPr>
        <p:txBody>
          <a:bodyPr rtlCol="0">
            <a:spAutoFit/>
          </a:bodyPr>
          <a:lstStyle/>
          <a:p>
            <a:pPr marL="990600" lvl="1" indent="-533400" eaLnBrk="1" fontAlgn="auto" hangingPunct="1">
              <a:spcAft>
                <a:spcPts val="0"/>
              </a:spcAft>
              <a:buFont typeface="Wingdings 3" charset="2"/>
              <a:buNone/>
              <a:defRPr/>
            </a:pPr>
            <a:endParaRPr lang="sl-SI" altLang="sl-SI" sz="2000" dirty="0">
              <a:solidFill>
                <a:schemeClr val="tx1">
                  <a:lumMod val="75000"/>
                  <a:lumOff val="25000"/>
                </a:schemeClr>
              </a:solidFill>
              <a:latin typeface="Calibri" panose="020F0502020204030204" pitchFamily="34" charset="0"/>
            </a:endParaRPr>
          </a:p>
          <a:p>
            <a:pPr marL="914400" lvl="1" indent="-4572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Izpostavljenost </a:t>
            </a:r>
            <a:r>
              <a:rPr lang="sl-SI" altLang="sl-SI" sz="2000" dirty="0">
                <a:solidFill>
                  <a:schemeClr val="tx1"/>
                </a:solidFill>
                <a:latin typeface="Calibri" panose="020F0502020204030204" pitchFamily="34" charset="0"/>
              </a:rPr>
              <a:t>nevarnim snovem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 </a:t>
            </a:r>
            <a:r>
              <a:rPr lang="sl-SI" altLang="sl-SI" sz="2000" dirty="0">
                <a:solidFill>
                  <a:schemeClr val="tx1"/>
                </a:solidFill>
                <a:latin typeface="Calibri" panose="020F0502020204030204" pitchFamily="34" charset="0"/>
              </a:rPr>
              <a:t>zaradi požara, eksplozije ali prisotnosti snovi pod tlakom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bioloških dejavnikov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neustreznih toplotnih razmer, izmenjav zraka in prisotnosti snovi, ki onesnažujejo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neustrezne razsvetljave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fizičnih obremenitev	</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senzornih obremenitev	</a:t>
            </a:r>
            <a:endParaRPr lang="sl-SI" altLang="sl-SI" sz="2000" dirty="0" smtClean="0">
              <a:solidFill>
                <a:schemeClr val="tx1"/>
              </a:solidFill>
              <a:latin typeface="Calibri" panose="020F0502020204030204" pitchFamily="34" charset="0"/>
            </a:endParaRP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ergonomskih dejavnikov in drže pri delu</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psiholoških </a:t>
            </a:r>
            <a:r>
              <a:rPr lang="sl-SI" altLang="sl-SI" sz="2000" dirty="0" smtClean="0">
                <a:solidFill>
                  <a:schemeClr val="tx1"/>
                </a:solidFill>
                <a:latin typeface="Calibri" panose="020F0502020204030204" pitchFamily="34" charset="0"/>
              </a:rPr>
              <a:t>dejavnikov</a:t>
            </a: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načina in kvalitete vzdrževanja	</a:t>
            </a:r>
            <a:endParaRPr lang="sl-SI" altLang="sl-SI" sz="2000" dirty="0" smtClean="0">
              <a:solidFill>
                <a:schemeClr val="tx1"/>
              </a:solidFill>
              <a:latin typeface="Calibri" panose="020F0502020204030204" pitchFamily="34" charset="0"/>
            </a:endParaRPr>
          </a:p>
          <a:p>
            <a:pPr marL="990600" lvl="1" indent="-533400" eaLnBrk="1" fontAlgn="auto" hangingPunct="1">
              <a:spcAft>
                <a:spcPts val="0"/>
              </a:spcAft>
              <a:buFont typeface="+mj-lt"/>
              <a:buAutoNum type="arabicPeriod" startAt="8"/>
              <a:defRPr/>
            </a:pPr>
            <a:r>
              <a:rPr lang="sl-SI" altLang="sl-SI" sz="2000" dirty="0" smtClean="0">
                <a:solidFill>
                  <a:schemeClr val="tx1"/>
                </a:solidFill>
                <a:latin typeface="Calibri" panose="020F0502020204030204" pitchFamily="34" charset="0"/>
              </a:rPr>
              <a:t>Nevarnosti </a:t>
            </a:r>
            <a:r>
              <a:rPr lang="sl-SI" altLang="sl-SI" sz="2000" dirty="0">
                <a:solidFill>
                  <a:schemeClr val="tx1"/>
                </a:solidFill>
                <a:latin typeface="Calibri" panose="020F0502020204030204" pitchFamily="34" charset="0"/>
              </a:rPr>
              <a:t>zaradi neustreznih higienskih razmer</a:t>
            </a:r>
            <a:r>
              <a:rPr lang="sl-SI" altLang="sl-SI" sz="2000" b="1" dirty="0">
                <a:solidFill>
                  <a:schemeClr val="tx1">
                    <a:lumMod val="75000"/>
                    <a:lumOff val="25000"/>
                  </a:schemeClr>
                </a:solidFill>
                <a:latin typeface="Calibri" panose="020F0502020204030204" pitchFamily="34" charset="0"/>
              </a:rPr>
              <a:t>	</a:t>
            </a:r>
          </a:p>
          <a:p>
            <a:pPr marL="609600" indent="-609600" eaLnBrk="1" fontAlgn="auto" hangingPunct="1">
              <a:spcAft>
                <a:spcPts val="0"/>
              </a:spcAft>
              <a:buFont typeface="Wingdings 3" charset="2"/>
              <a:buNone/>
              <a:defRPr/>
            </a:pPr>
            <a:r>
              <a:rPr lang="sl-SI" altLang="sl-SI" sz="2000" b="1" dirty="0">
                <a:solidFill>
                  <a:srgbClr val="0066FF"/>
                </a:solidFill>
                <a:latin typeface="Calibri" panose="020F0502020204030204" pitchFamily="34" charset="0"/>
              </a:rPr>
              <a:t>      </a:t>
            </a:r>
            <a:endParaRPr lang="sl-SI" altLang="sl-SI" sz="2000" dirty="0">
              <a:solidFill>
                <a:schemeClr val="tx1">
                  <a:lumMod val="75000"/>
                  <a:lumOff val="25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77863" y="609600"/>
            <a:ext cx="8596312" cy="550863"/>
          </a:xfrm>
        </p:spPr>
        <p:txBody>
          <a:bodyPr rtlCol="0">
            <a:normAutofit fontScale="90000"/>
          </a:bodyPr>
          <a:lstStyle/>
          <a:p>
            <a:pPr eaLnBrk="1" fontAlgn="auto" hangingPunct="1">
              <a:spcAft>
                <a:spcPts val="0"/>
              </a:spcAft>
              <a:defRPr/>
            </a:pPr>
            <a:r>
              <a:rPr lang="sl-SI" altLang="sl-SI" sz="3100" b="1" dirty="0" smtClean="0">
                <a:solidFill>
                  <a:srgbClr val="FF0000"/>
                </a:solidFill>
                <a:latin typeface="Calibri" panose="020F0502020204030204" pitchFamily="34" charset="0"/>
                <a:cs typeface="Times New Roman" panose="02020603050405020304" pitchFamily="18" charset="0"/>
              </a:rPr>
              <a:t>OCENA TVEGANJA (4) </a:t>
            </a:r>
            <a:r>
              <a:rPr lang="sl-SI" altLang="sl-SI" b="1" dirty="0">
                <a:solidFill>
                  <a:srgbClr val="FF0000"/>
                </a:solidFill>
                <a:effectLst>
                  <a:outerShdw blurRad="38100" dist="38100" dir="2700000" algn="tl">
                    <a:srgbClr val="000000"/>
                  </a:outerShdw>
                </a:effectLst>
                <a:cs typeface="Times New Roman" panose="02020603050405020304" pitchFamily="18" charset="0"/>
              </a:rPr>
              <a:t/>
            </a:r>
            <a:br>
              <a:rPr lang="sl-SI" altLang="sl-SI" b="1" dirty="0">
                <a:solidFill>
                  <a:srgbClr val="FF0000"/>
                </a:solidFill>
                <a:effectLst>
                  <a:outerShdw blurRad="38100" dist="38100" dir="2700000" algn="tl">
                    <a:srgbClr val="000000"/>
                  </a:outerShdw>
                </a:effectLst>
                <a:cs typeface="Times New Roman" panose="02020603050405020304" pitchFamily="18" charset="0"/>
              </a:rPr>
            </a:br>
            <a:endParaRPr lang="sl-SI" dirty="0"/>
          </a:p>
        </p:txBody>
      </p:sp>
      <p:sp>
        <p:nvSpPr>
          <p:cNvPr id="28675" name="Rectangle 3"/>
          <p:cNvSpPr>
            <a:spLocks noGrp="1" noChangeArrowheads="1"/>
          </p:cNvSpPr>
          <p:nvPr>
            <p:ph idx="1"/>
          </p:nvPr>
        </p:nvSpPr>
        <p:spPr>
          <a:xfrm>
            <a:off x="95250" y="1541463"/>
            <a:ext cx="8596313" cy="1831975"/>
          </a:xfrm>
        </p:spPr>
        <p:txBody>
          <a:bodyPr>
            <a:spAutoFit/>
          </a:bodyPr>
          <a:lstStyle/>
          <a:p>
            <a:pPr marL="914400" lvl="1" indent="-457200" eaLnBrk="1" hangingPunct="1">
              <a:buFont typeface="Trebuchet MS" pitchFamily="34" charset="0"/>
              <a:buAutoNum type="arabicPeriod" startAt="19"/>
            </a:pPr>
            <a:r>
              <a:rPr lang="sl-SI" altLang="sl-SI" sz="2000" smtClean="0">
                <a:solidFill>
                  <a:schemeClr val="tx1"/>
                </a:solidFill>
                <a:latin typeface="Calibri" pitchFamily="34" charset="0"/>
              </a:rPr>
              <a:t>Nevarnost zaradi neustreznega usposabljanja in usposobljenosti </a:t>
            </a:r>
          </a:p>
          <a:p>
            <a:pPr marL="914400" lvl="1" indent="-457200" eaLnBrk="1" hangingPunct="1">
              <a:buFont typeface="Trebuchet MS" pitchFamily="34" charset="0"/>
              <a:buAutoNum type="arabicPeriod" startAt="19"/>
            </a:pPr>
            <a:r>
              <a:rPr lang="sl-SI" altLang="sl-SI" sz="2000" smtClean="0">
                <a:solidFill>
                  <a:schemeClr val="tx1"/>
                </a:solidFill>
                <a:latin typeface="Calibri" pitchFamily="34" charset="0"/>
              </a:rPr>
              <a:t>Nevarnosti zaradi dela z računalniki</a:t>
            </a:r>
          </a:p>
          <a:p>
            <a:pPr marL="914400" lvl="1" indent="-457200" eaLnBrk="1" hangingPunct="1">
              <a:buFont typeface="Trebuchet MS" pitchFamily="34" charset="0"/>
              <a:buAutoNum type="arabicPeriod" startAt="19"/>
            </a:pPr>
            <a:r>
              <a:rPr lang="sl-SI" altLang="sl-SI" sz="2000" smtClean="0">
                <a:solidFill>
                  <a:schemeClr val="tx1"/>
                </a:solidFill>
                <a:latin typeface="Calibri" pitchFamily="34" charset="0"/>
              </a:rPr>
              <a:t>Nevarnosti zaradi udeležbe v prometu</a:t>
            </a:r>
          </a:p>
          <a:p>
            <a:pPr marL="914400" lvl="1" indent="-457200" eaLnBrk="1" hangingPunct="1">
              <a:buFont typeface="Trebuchet MS" pitchFamily="34" charset="0"/>
              <a:buAutoNum type="arabicPeriod" startAt="19"/>
            </a:pPr>
            <a:r>
              <a:rPr lang="sl-SI" altLang="sl-SI" sz="2000" smtClean="0">
                <a:solidFill>
                  <a:schemeClr val="tx1"/>
                </a:solidFill>
                <a:latin typeface="Calibri" pitchFamily="34" charset="0"/>
              </a:rPr>
              <a:t>Nevarnosti zaradi ogrožanja tretjih oseb</a:t>
            </a:r>
            <a:r>
              <a:rPr lang="sl-SI" altLang="sl-SI" sz="2800" smtClean="0">
                <a:solidFill>
                  <a:schemeClr val="tx1"/>
                </a:solidFill>
              </a:rPr>
              <a:t> </a:t>
            </a:r>
          </a:p>
        </p:txBody>
      </p:sp>
      <p:sp>
        <p:nvSpPr>
          <p:cNvPr id="40962" name="Rectangle 2"/>
          <p:cNvSpPr>
            <a:spLocks noChangeArrowheads="1"/>
          </p:cNvSpPr>
          <p:nvPr/>
        </p:nvSpPr>
        <p:spPr bwMode="auto">
          <a:xfrm>
            <a:off x="2590800" y="228600"/>
            <a:ext cx="7772400" cy="463550"/>
          </a:xfrm>
          <a:prstGeom prst="rect">
            <a:avLst/>
          </a:prstGeom>
          <a:noFill/>
          <a:ln>
            <a:noFill/>
          </a:ln>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sl-SI" altLang="sl-SI" sz="2800" b="1" dirty="0">
              <a:solidFill>
                <a:srgbClr val="FF0000"/>
              </a:solidFill>
              <a:effectLst>
                <a:outerShdw blurRad="38100" dist="38100" dir="2700000" algn="tl">
                  <a:srgbClr val="000000"/>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90800" y="228600"/>
            <a:ext cx="7772400" cy="463550"/>
          </a:xfrm>
          <a:prstGeom prst="rect">
            <a:avLst/>
          </a:prstGeom>
          <a:noFill/>
          <a:ln>
            <a:noFill/>
          </a:ln>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sl-SI" altLang="sl-SI" sz="2800" b="1" dirty="0">
              <a:solidFill>
                <a:srgbClr val="FF0000"/>
              </a:solidFill>
              <a:effectLst>
                <a:outerShdw blurRad="38100" dist="38100" dir="2700000" algn="tl">
                  <a:srgbClr val="000000"/>
                </a:outerShdw>
              </a:effectLst>
              <a:cs typeface="Times New Roman" panose="02020603050405020304" pitchFamily="18" charset="0"/>
            </a:endParaRPr>
          </a:p>
        </p:txBody>
      </p:sp>
      <p:pic>
        <p:nvPicPr>
          <p:cNvPr id="29699" name="Picture 3"/>
          <p:cNvPicPr>
            <a:picLocks noChangeAspect="1" noChangeArrowheads="1"/>
          </p:cNvPicPr>
          <p:nvPr/>
        </p:nvPicPr>
        <p:blipFill>
          <a:blip r:embed="rId2" cstate="print"/>
          <a:srcRect l="14766" t="17227" r="14766" b="12305"/>
          <a:stretch>
            <a:fillRect/>
          </a:stretch>
        </p:blipFill>
        <p:spPr bwMode="auto">
          <a:xfrm>
            <a:off x="533400" y="1081088"/>
            <a:ext cx="7589838" cy="5694362"/>
          </a:xfrm>
          <a:prstGeom prst="rect">
            <a:avLst/>
          </a:prstGeom>
          <a:noFill/>
          <a:ln w="9525">
            <a:noFill/>
            <a:miter lim="800000"/>
            <a:headEnd/>
            <a:tailEnd/>
          </a:ln>
        </p:spPr>
      </p:pic>
      <p:sp>
        <p:nvSpPr>
          <p:cNvPr id="2" name="Naslov 1"/>
          <p:cNvSpPr>
            <a:spLocks noGrp="1"/>
          </p:cNvSpPr>
          <p:nvPr>
            <p:ph type="title"/>
          </p:nvPr>
        </p:nvSpPr>
        <p:spPr>
          <a:xfrm>
            <a:off x="677863" y="617538"/>
            <a:ext cx="8596312" cy="625475"/>
          </a:xfrm>
        </p:spPr>
        <p:txBody>
          <a:bodyPr rtlCol="0">
            <a:normAutofit fontScale="90000"/>
          </a:bodyPr>
          <a:lstStyle/>
          <a:p>
            <a:pPr eaLnBrk="1" fontAlgn="auto" hangingPunct="1">
              <a:spcAft>
                <a:spcPts val="0"/>
              </a:spcAft>
              <a:defRPr/>
            </a:pPr>
            <a:r>
              <a:rPr lang="sl-SI" altLang="sl-SI" sz="2700" b="1" dirty="0">
                <a:solidFill>
                  <a:srgbClr val="FF0000"/>
                </a:solidFill>
                <a:effectLst>
                  <a:outerShdw blurRad="38100" dist="38100" dir="2700000" algn="tl">
                    <a:srgbClr val="000000"/>
                  </a:outerShdw>
                </a:effectLst>
                <a:cs typeface="Times New Roman" panose="02020603050405020304" pitchFamily="18" charset="0"/>
              </a:rPr>
              <a:t>KLASIFIKACIJA TVEGANJA </a:t>
            </a:r>
            <a:r>
              <a:rPr lang="sl-SI" altLang="sl-SI" b="1" dirty="0">
                <a:solidFill>
                  <a:srgbClr val="FF0000"/>
                </a:solidFill>
                <a:effectLst>
                  <a:outerShdw blurRad="38100" dist="38100" dir="2700000" algn="tl">
                    <a:srgbClr val="000000"/>
                  </a:outerShdw>
                </a:effectLst>
                <a:cs typeface="Times New Roman" panose="02020603050405020304" pitchFamily="18" charset="0"/>
              </a:rPr>
              <a:t/>
            </a:r>
            <a:br>
              <a:rPr lang="sl-SI" altLang="sl-SI" b="1" dirty="0">
                <a:solidFill>
                  <a:srgbClr val="FF0000"/>
                </a:solidFill>
                <a:effectLst>
                  <a:outerShdw blurRad="38100" dist="38100" dir="2700000" algn="tl">
                    <a:srgbClr val="000000"/>
                  </a:outerShdw>
                </a:effectLst>
                <a:cs typeface="Times New Roman" panose="02020603050405020304" pitchFamily="18" charset="0"/>
              </a:rPr>
            </a:br>
            <a:endParaRPr lang="sl-SI" dirty="0"/>
          </a:p>
        </p:txBody>
      </p:sp>
      <p:sp>
        <p:nvSpPr>
          <p:cNvPr id="29701" name="Označba mesta vsebine 2"/>
          <p:cNvSpPr>
            <a:spLocks noGrp="1"/>
          </p:cNvSpPr>
          <p:nvPr>
            <p:ph idx="1"/>
          </p:nvPr>
        </p:nvSpPr>
        <p:spPr/>
        <p:txBody>
          <a:bodyPr/>
          <a:lstStyle/>
          <a:p>
            <a:pPr eaLnBrk="1" hangingPunct="1"/>
            <a:endParaRPr lang="sl-SI" altLang="sl-SI"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4294967295"/>
          </p:nvPr>
        </p:nvSpPr>
        <p:spPr>
          <a:xfrm>
            <a:off x="503238" y="1438275"/>
            <a:ext cx="8839200" cy="3754438"/>
          </a:xfrm>
        </p:spPr>
        <p:txBody>
          <a:bodyPr rtlCol="0">
            <a:spAutoFit/>
          </a:bodyPr>
          <a:lstStyle/>
          <a:p>
            <a:pPr marL="0" indent="0" eaLnBrk="1" fontAlgn="auto" hangingPunct="1">
              <a:spcAft>
                <a:spcPts val="0"/>
              </a:spcAft>
              <a:buFont typeface="Wingdings 3" charset="2"/>
              <a:buNone/>
              <a:defRPr/>
            </a:pPr>
            <a:r>
              <a:rPr lang="sl-SI" altLang="sl-SI" sz="2400" dirty="0">
                <a:solidFill>
                  <a:schemeClr val="tx1">
                    <a:lumMod val="75000"/>
                    <a:lumOff val="25000"/>
                  </a:schemeClr>
                </a:solidFill>
                <a:latin typeface="Calibri" panose="020F0502020204030204" pitchFamily="34" charset="0"/>
              </a:rPr>
              <a:t>Delodajalec mora IOV objaviti na običajen način in </a:t>
            </a:r>
            <a:r>
              <a:rPr lang="sl-SI" altLang="sl-SI" sz="2400" b="1" dirty="0">
                <a:solidFill>
                  <a:schemeClr val="tx1">
                    <a:lumMod val="75000"/>
                    <a:lumOff val="25000"/>
                  </a:schemeClr>
                </a:solidFill>
                <a:latin typeface="Calibri" panose="020F0502020204030204" pitchFamily="34" charset="0"/>
              </a:rPr>
              <a:t>jo v delu, ki se na njih nanaša, posredovati delavcem</a:t>
            </a:r>
            <a:r>
              <a:rPr lang="sl-SI" altLang="sl-SI" sz="2400" dirty="0">
                <a:solidFill>
                  <a:schemeClr val="tx1">
                    <a:lumMod val="75000"/>
                    <a:lumOff val="25000"/>
                  </a:schemeClr>
                </a:solidFill>
                <a:latin typeface="Calibri" panose="020F0502020204030204" pitchFamily="34" charset="0"/>
              </a:rPr>
              <a:t> vsakokrat, ko se spremeni in dopolni, prav tako pa tudi </a:t>
            </a:r>
            <a:r>
              <a:rPr lang="sl-SI" altLang="sl-SI" sz="2400" dirty="0" err="1">
                <a:solidFill>
                  <a:schemeClr val="tx1">
                    <a:lumMod val="75000"/>
                    <a:lumOff val="25000"/>
                  </a:schemeClr>
                </a:solidFill>
                <a:latin typeface="Calibri" panose="020F0502020204030204" pitchFamily="34" charset="0"/>
              </a:rPr>
              <a:t>novozaposlenim</a:t>
            </a:r>
            <a:r>
              <a:rPr lang="sl-SI" altLang="sl-SI" sz="2400" dirty="0">
                <a:solidFill>
                  <a:schemeClr val="tx1">
                    <a:lumMod val="75000"/>
                    <a:lumOff val="25000"/>
                  </a:schemeClr>
                </a:solidFill>
                <a:latin typeface="Calibri" panose="020F0502020204030204" pitchFamily="34" charset="0"/>
              </a:rPr>
              <a:t> in  </a:t>
            </a:r>
            <a:r>
              <a:rPr lang="sl-SI" altLang="sl-SI" sz="2400" b="1" dirty="0" smtClean="0">
                <a:solidFill>
                  <a:schemeClr val="tx1">
                    <a:lumMod val="75000"/>
                    <a:lumOff val="25000"/>
                  </a:schemeClr>
                </a:solidFill>
                <a:latin typeface="Calibri" panose="020F0502020204030204" pitchFamily="34" charset="0"/>
              </a:rPr>
              <a:t>vsem </a:t>
            </a:r>
            <a:r>
              <a:rPr lang="sl-SI" altLang="sl-SI" sz="2400" b="1" dirty="0">
                <a:solidFill>
                  <a:schemeClr val="tx1">
                    <a:lumMod val="75000"/>
                    <a:lumOff val="25000"/>
                  </a:schemeClr>
                </a:solidFill>
                <a:latin typeface="Calibri" panose="020F0502020204030204" pitchFamily="34" charset="0"/>
              </a:rPr>
              <a:t>drugim navzočim </a:t>
            </a:r>
            <a:r>
              <a:rPr lang="sl-SI" altLang="sl-SI" sz="2400" dirty="0">
                <a:solidFill>
                  <a:schemeClr val="tx1">
                    <a:lumMod val="75000"/>
                    <a:lumOff val="25000"/>
                  </a:schemeClr>
                </a:solidFill>
                <a:latin typeface="Calibri" panose="020F0502020204030204" pitchFamily="34" charset="0"/>
              </a:rPr>
              <a:t>na delovnem mestu ob začetku dela.</a:t>
            </a:r>
          </a:p>
          <a:p>
            <a:pPr marL="0" indent="0" eaLnBrk="1" fontAlgn="auto" hangingPunct="1">
              <a:spcAft>
                <a:spcPts val="0"/>
              </a:spcAft>
              <a:buFont typeface="Wingdings 3" charset="2"/>
              <a:buNone/>
              <a:defRPr/>
            </a:pPr>
            <a:endParaRPr lang="sl-SI" altLang="sl-SI" sz="2400" dirty="0" smtClean="0">
              <a:solidFill>
                <a:schemeClr val="tx1">
                  <a:lumMod val="75000"/>
                  <a:lumOff val="25000"/>
                </a:schemeClr>
              </a:solidFill>
              <a:latin typeface="Calibri" panose="020F0502020204030204" pitchFamily="34" charset="0"/>
            </a:endParaRPr>
          </a:p>
          <a:p>
            <a:pPr marL="0" indent="0" eaLnBrk="1" fontAlgn="auto" hangingPunct="1">
              <a:spcAft>
                <a:spcPts val="0"/>
              </a:spcAft>
              <a:buFont typeface="Wingdings 3" charset="2"/>
              <a:buNone/>
              <a:defRPr/>
            </a:pPr>
            <a:r>
              <a:rPr lang="sl-SI" altLang="sl-SI" sz="2400" dirty="0" smtClean="0">
                <a:solidFill>
                  <a:schemeClr val="tx1">
                    <a:lumMod val="75000"/>
                    <a:lumOff val="25000"/>
                  </a:schemeClr>
                </a:solidFill>
                <a:latin typeface="Calibri" panose="020F0502020204030204" pitchFamily="34" charset="0"/>
              </a:rPr>
              <a:t>Delodajalec </a:t>
            </a:r>
            <a:r>
              <a:rPr lang="sl-SI" altLang="sl-SI" sz="2400" dirty="0">
                <a:solidFill>
                  <a:schemeClr val="tx1">
                    <a:lumMod val="75000"/>
                    <a:lumOff val="25000"/>
                  </a:schemeClr>
                </a:solidFill>
                <a:latin typeface="Calibri" panose="020F0502020204030204" pitchFamily="34" charset="0"/>
              </a:rPr>
              <a:t>mora delavcu na njegovo zahtevo omogočiti vpogled v veljavno izjavo o varnosti z oceno tveganja.</a:t>
            </a:r>
          </a:p>
          <a:p>
            <a:pPr marL="290513" indent="-290513" eaLnBrk="1" fontAlgn="auto" hangingPunct="1">
              <a:spcAft>
                <a:spcPts val="0"/>
              </a:spcAft>
              <a:buFont typeface="Wingdings 3" charset="2"/>
              <a:buChar char=""/>
              <a:defRPr/>
            </a:pPr>
            <a:endParaRPr lang="sl-SI" altLang="sl-SI" sz="2400" dirty="0">
              <a:solidFill>
                <a:schemeClr val="tx1">
                  <a:lumMod val="75000"/>
                  <a:lumOff val="25000"/>
                </a:schemeClr>
              </a:solidFill>
              <a:latin typeface="Calibri" panose="020F0502020204030204" pitchFamily="34" charset="0"/>
            </a:endParaRPr>
          </a:p>
          <a:p>
            <a:pPr marL="290513" indent="-290513" eaLnBrk="1" fontAlgn="auto" hangingPunct="1">
              <a:lnSpc>
                <a:spcPct val="70000"/>
              </a:lnSpc>
              <a:spcAft>
                <a:spcPts val="0"/>
              </a:spcAft>
              <a:buFont typeface="Wingdings 3" charset="2"/>
              <a:buBlip>
                <a:blip r:embed="rId2"/>
              </a:buBlip>
              <a:defRPr/>
            </a:pPr>
            <a:endParaRPr lang="sl-SI" altLang="sl-SI" b="1" u="sng" dirty="0">
              <a:solidFill>
                <a:schemeClr val="tx1">
                  <a:lumMod val="75000"/>
                  <a:lumOff val="25000"/>
                </a:schemeClr>
              </a:solidFill>
            </a:endParaRPr>
          </a:p>
        </p:txBody>
      </p:sp>
      <p:sp>
        <p:nvSpPr>
          <p:cNvPr id="30723" name="Rectangle 2"/>
          <p:cNvSpPr>
            <a:spLocks noChangeArrowheads="1"/>
          </p:cNvSpPr>
          <p:nvPr/>
        </p:nvSpPr>
        <p:spPr bwMode="auto">
          <a:xfrm>
            <a:off x="433388" y="247650"/>
            <a:ext cx="8107362" cy="885825"/>
          </a:xfrm>
          <a:prstGeom prst="rect">
            <a:avLst/>
          </a:prstGeom>
          <a:noFill/>
          <a:ln w="9525">
            <a:noFill/>
            <a:miter lim="800000"/>
            <a:headEnd/>
            <a:tailEnd/>
          </a:ln>
        </p:spPr>
        <p:txBody>
          <a:bodyPr anchor="ctr"/>
          <a:lstStyle/>
          <a:p>
            <a:pPr algn="ctr" eaLnBrk="1" hangingPunct="1"/>
            <a:r>
              <a:rPr lang="sl-SI" altLang="sl-SI" sz="2800" b="1">
                <a:solidFill>
                  <a:srgbClr val="FF0000"/>
                </a:solidFill>
                <a:latin typeface="Calibri" pitchFamily="34" charset="0"/>
                <a:cs typeface="Times New Roman" pitchFamily="18" charset="0"/>
              </a:rPr>
              <a:t>IZJAVA O VARNOSTI  Z OCENO TVEGANJA (IOV)</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58800" y="161925"/>
            <a:ext cx="8596313" cy="762000"/>
          </a:xfrm>
        </p:spPr>
        <p:txBody>
          <a:bodyPr/>
          <a:lstStyle/>
          <a:p>
            <a:pPr eaLnBrk="1" hangingPunct="1"/>
            <a:r>
              <a:rPr lang="sl-SI" altLang="sl-SI" sz="2400" b="1" smtClean="0">
                <a:solidFill>
                  <a:srgbClr val="CC0000"/>
                </a:solidFill>
                <a:latin typeface="Calibri" pitchFamily="34" charset="0"/>
              </a:rPr>
              <a:t>Izjava o varnosti</a:t>
            </a:r>
          </a:p>
        </p:txBody>
      </p:sp>
      <p:sp>
        <p:nvSpPr>
          <p:cNvPr id="163843" name="Rectangle 3"/>
          <p:cNvSpPr>
            <a:spLocks noGrp="1" noChangeArrowheads="1"/>
          </p:cNvSpPr>
          <p:nvPr>
            <p:ph type="body" idx="1"/>
          </p:nvPr>
        </p:nvSpPr>
        <p:spPr>
          <a:xfrm>
            <a:off x="390525" y="923925"/>
            <a:ext cx="8229600" cy="5275263"/>
          </a:xfrm>
        </p:spPr>
        <p:txBody>
          <a:bodyPr rtlCol="0">
            <a:normAutofit fontScale="40000" lnSpcReduction="20000"/>
          </a:bodyPr>
          <a:lstStyle/>
          <a:p>
            <a:pPr algn="ctr" eaLnBrk="1" fontAlgn="auto" hangingPunct="1">
              <a:lnSpc>
                <a:spcPct val="80000"/>
              </a:lnSpc>
              <a:spcAft>
                <a:spcPts val="0"/>
              </a:spcAft>
              <a:buFontTx/>
              <a:buNone/>
              <a:defRPr/>
            </a:pPr>
            <a:endParaRPr lang="sl-SI" altLang="sl-SI" sz="1200" dirty="0">
              <a:solidFill>
                <a:schemeClr val="tx1">
                  <a:lumMod val="75000"/>
                  <a:lumOff val="25000"/>
                </a:schemeClr>
              </a:solidFill>
            </a:endParaRPr>
          </a:p>
          <a:p>
            <a:pP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v skladu s 17. členom Zakona o varnosti in zdravju pri delu  (ZVZD-1, Ur. l. RS, št. 43/2011)</a:t>
            </a:r>
            <a:endParaRPr lang="sl-SI" altLang="sl-SI" sz="4200" b="1" dirty="0">
              <a:solidFill>
                <a:schemeClr val="tx1"/>
              </a:solidFill>
              <a:latin typeface="Calibri" panose="020F0502020204030204" pitchFamily="34" charset="0"/>
            </a:endParaRPr>
          </a:p>
          <a:p>
            <a:pPr algn="ctr" eaLnBrk="1" fontAlgn="auto" hangingPunct="1">
              <a:lnSpc>
                <a:spcPct val="80000"/>
              </a:lnSpc>
              <a:spcAft>
                <a:spcPts val="0"/>
              </a:spcAft>
              <a:buFontTx/>
              <a:buNone/>
              <a:defRPr/>
            </a:pPr>
            <a:endParaRPr lang="sl-SI" altLang="sl-SI" sz="4200" b="1" dirty="0">
              <a:solidFill>
                <a:schemeClr val="tx1"/>
              </a:solidFill>
              <a:latin typeface="Calibri" panose="020F0502020204030204" pitchFamily="34" charset="0"/>
            </a:endParaRP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Namen izdelane Izjave o varnosti z oceno tveganja je </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zagotavljanje varnosti in zdravja zaposlenih </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hkrati pa tudi predlog za izvajanje potrebnih ukrepov, vključno s preprečevanjem, </a:t>
            </a:r>
            <a:endParaRPr lang="sl-SI" altLang="sl-SI" sz="4200" dirty="0" smtClean="0">
              <a:solidFill>
                <a:schemeClr val="tx1"/>
              </a:solidFill>
              <a:latin typeface="Calibri" panose="020F0502020204030204" pitchFamily="34" charset="0"/>
            </a:endParaRPr>
          </a:p>
          <a:p>
            <a:pPr algn="ctr" eaLnBrk="1" fontAlgn="auto" hangingPunct="1">
              <a:lnSpc>
                <a:spcPct val="80000"/>
              </a:lnSpc>
              <a:spcAft>
                <a:spcPts val="0"/>
              </a:spcAft>
              <a:buFontTx/>
              <a:buNone/>
              <a:defRPr/>
            </a:pPr>
            <a:r>
              <a:rPr lang="sl-SI" altLang="sl-SI" sz="4200" dirty="0" smtClean="0">
                <a:solidFill>
                  <a:schemeClr val="tx1"/>
                </a:solidFill>
                <a:latin typeface="Calibri" panose="020F0502020204030204" pitchFamily="34" charset="0"/>
              </a:rPr>
              <a:t>obveščanjem </a:t>
            </a:r>
            <a:r>
              <a:rPr lang="sl-SI" altLang="sl-SI" sz="4200" dirty="0">
                <a:solidFill>
                  <a:schemeClr val="tx1"/>
                </a:solidFill>
                <a:latin typeface="Calibri" panose="020F0502020204030204" pitchFamily="34" charset="0"/>
              </a:rPr>
              <a:t>in usposabljanjem delavcev, z ustrezno organiziranostjo </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in zagotavljanjem potrebnih materialnih sredstev za ta namen. </a:t>
            </a:r>
          </a:p>
          <a:p>
            <a:pPr algn="ctr" eaLnBrk="1" fontAlgn="auto" hangingPunct="1">
              <a:lnSpc>
                <a:spcPct val="80000"/>
              </a:lnSpc>
              <a:spcAft>
                <a:spcPts val="0"/>
              </a:spcAft>
              <a:buFontTx/>
              <a:buNone/>
              <a:defRPr/>
            </a:pPr>
            <a:endParaRPr lang="sl-SI" altLang="sl-SI" sz="4200" dirty="0">
              <a:solidFill>
                <a:schemeClr val="tx1"/>
              </a:solidFill>
              <a:latin typeface="Calibri" panose="020F0502020204030204" pitchFamily="34" charset="0"/>
            </a:endParaRPr>
          </a:p>
          <a:p>
            <a:pPr algn="ctr" eaLnBrk="1" fontAlgn="auto" hangingPunct="1">
              <a:lnSpc>
                <a:spcPct val="80000"/>
              </a:lnSpc>
              <a:spcAft>
                <a:spcPts val="0"/>
              </a:spcAft>
              <a:buFontTx/>
              <a:buNone/>
              <a:defRPr/>
            </a:pPr>
            <a:endParaRPr lang="sl-SI" altLang="sl-SI" sz="4200" dirty="0">
              <a:solidFill>
                <a:schemeClr val="tx1"/>
              </a:solidFill>
              <a:latin typeface="Calibri" panose="020F0502020204030204" pitchFamily="34" charset="0"/>
            </a:endParaRP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Izjavljamo, </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da bomo izvajali vse predpisane zahteve in ukrepe iz točke 4 te ocene tveganja</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v skladu z izdelanim načrtom ter ukrepe v primeru neposredne nevarnosti. </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Prav tako bomo, ob vsaki novi nevarnosti in spremembi ravni tveganja,</a:t>
            </a:r>
          </a:p>
          <a:p>
            <a:pPr algn="ct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zagotovili tudi dopolnjevanje oziroma revidiranje ocene tveganja.</a:t>
            </a:r>
          </a:p>
          <a:p>
            <a:pPr eaLnBrk="1" fontAlgn="auto" hangingPunct="1">
              <a:lnSpc>
                <a:spcPct val="80000"/>
              </a:lnSpc>
              <a:spcAft>
                <a:spcPts val="0"/>
              </a:spcAft>
              <a:buFontTx/>
              <a:buNone/>
              <a:defRPr/>
            </a:pPr>
            <a:endParaRPr lang="sl-SI" altLang="sl-SI" sz="4200" dirty="0">
              <a:solidFill>
                <a:schemeClr val="tx1"/>
              </a:solidFill>
              <a:latin typeface="Calibri" panose="020F0502020204030204" pitchFamily="34" charset="0"/>
            </a:endParaRPr>
          </a:p>
          <a:p>
            <a:pPr eaLnBrk="1" fontAlgn="auto" hangingPunct="1">
              <a:lnSpc>
                <a:spcPct val="80000"/>
              </a:lnSpc>
              <a:spcAft>
                <a:spcPts val="0"/>
              </a:spcAft>
              <a:buFontTx/>
              <a:buNone/>
              <a:defRPr/>
            </a:pPr>
            <a:r>
              <a:rPr lang="sl-SI" altLang="sl-SI" sz="4200" dirty="0">
                <a:solidFill>
                  <a:schemeClr val="tx1"/>
                </a:solidFill>
                <a:latin typeface="Calibri" panose="020F0502020204030204" pitchFamily="34" charset="0"/>
              </a:rPr>
              <a:t>Ljubljana, dne: </a:t>
            </a:r>
            <a:r>
              <a:rPr lang="sl-SI" altLang="sl-SI" sz="4200" dirty="0" smtClean="0">
                <a:solidFill>
                  <a:schemeClr val="tx1"/>
                </a:solidFill>
                <a:latin typeface="Calibri" panose="020F0502020204030204" pitchFamily="34" charset="0"/>
              </a:rPr>
              <a:t>20. 6. 2014</a:t>
            </a:r>
            <a:endParaRPr lang="sl-SI" altLang="sl-SI" sz="4200" dirty="0">
              <a:solidFill>
                <a:schemeClr val="tx1"/>
              </a:solidFill>
              <a:latin typeface="Calibri" panose="020F0502020204030204" pitchFamily="34" charset="0"/>
            </a:endParaRPr>
          </a:p>
          <a:p>
            <a:pPr algn="ctr" eaLnBrk="1" fontAlgn="auto" hangingPunct="1">
              <a:lnSpc>
                <a:spcPct val="80000"/>
              </a:lnSpc>
              <a:spcAft>
                <a:spcPts val="0"/>
              </a:spcAft>
              <a:buFontTx/>
              <a:buNone/>
              <a:defRPr/>
            </a:pPr>
            <a:endParaRPr lang="sl-SI" altLang="sl-SI" sz="4200" dirty="0">
              <a:solidFill>
                <a:schemeClr val="tx1"/>
              </a:solidFill>
              <a:latin typeface="Calibri" panose="020F0502020204030204" pitchFamily="34" charset="0"/>
            </a:endParaRPr>
          </a:p>
          <a:p>
            <a:pPr eaLnBrk="1" fontAlgn="auto" hangingPunct="1">
              <a:lnSpc>
                <a:spcPct val="80000"/>
              </a:lnSpc>
              <a:spcAft>
                <a:spcPts val="0"/>
              </a:spcAft>
              <a:buFontTx/>
              <a:buNone/>
              <a:defRPr/>
            </a:pPr>
            <a:r>
              <a:rPr lang="sl-SI" altLang="sl-SI" sz="4200" b="1" dirty="0">
                <a:solidFill>
                  <a:schemeClr val="tx1"/>
                </a:solidFill>
                <a:latin typeface="Calibri" panose="020F0502020204030204" pitchFamily="34" charset="0"/>
              </a:rPr>
              <a:t>Direktor: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p:cNvSpPr>
            <a:spLocks noGrp="1"/>
          </p:cNvSpPr>
          <p:nvPr>
            <p:ph type="title" idx="4294967295"/>
          </p:nvPr>
        </p:nvSpPr>
        <p:spPr>
          <a:xfrm>
            <a:off x="115888" y="192088"/>
            <a:ext cx="9144000" cy="908050"/>
          </a:xfrm>
        </p:spPr>
        <p:txBody>
          <a:bodyPr/>
          <a:lstStyle/>
          <a:p>
            <a:pPr eaLnBrk="1" hangingPunct="1"/>
            <a:r>
              <a:rPr lang="sl-SI" altLang="sl-SI" sz="2400" b="1" smtClean="0">
                <a:solidFill>
                  <a:srgbClr val="FF0000"/>
                </a:solidFill>
              </a:rPr>
              <a:t>SEZNANITEV ZAPOSLENIH Z IZJAVO OZ. REVIZIJO IZJAVE O VARNOSTI Z OCENO TVEGANJA</a:t>
            </a:r>
          </a:p>
        </p:txBody>
      </p:sp>
      <p:pic>
        <p:nvPicPr>
          <p:cNvPr id="32771" name="Picture 3"/>
          <p:cNvPicPr>
            <a:picLocks noChangeAspect="1" noChangeArrowheads="1"/>
          </p:cNvPicPr>
          <p:nvPr/>
        </p:nvPicPr>
        <p:blipFill>
          <a:blip r:embed="rId2" cstate="print"/>
          <a:srcRect l="12920" t="19687" r="9229" b="19687"/>
          <a:stretch>
            <a:fillRect/>
          </a:stretch>
        </p:blipFill>
        <p:spPr bwMode="auto">
          <a:xfrm>
            <a:off x="330200" y="1387475"/>
            <a:ext cx="7161213" cy="418306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idx="4294967295"/>
          </p:nvPr>
        </p:nvSpPr>
        <p:spPr>
          <a:xfrm>
            <a:off x="1524000" y="-242888"/>
            <a:ext cx="9144000" cy="908051"/>
          </a:xfrm>
        </p:spPr>
        <p:txBody>
          <a:bodyPr/>
          <a:lstStyle/>
          <a:p>
            <a:pPr eaLnBrk="1" hangingPunct="1"/>
            <a:r>
              <a:rPr lang="sl-SI" altLang="sl-SI" sz="2400" b="1" smtClean="0">
                <a:solidFill>
                  <a:srgbClr val="FF0000"/>
                </a:solidFill>
              </a:rPr>
              <a:t>ZAPISNIK O POSVETOVANJU Z DELAVCI</a:t>
            </a:r>
            <a:r>
              <a:rPr lang="sl-SI" altLang="sl-SI" smtClean="0"/>
              <a:t> </a:t>
            </a:r>
          </a:p>
        </p:txBody>
      </p:sp>
      <p:pic>
        <p:nvPicPr>
          <p:cNvPr id="33795" name="Picture 3"/>
          <p:cNvPicPr>
            <a:picLocks noChangeAspect="1" noChangeArrowheads="1"/>
          </p:cNvPicPr>
          <p:nvPr/>
        </p:nvPicPr>
        <p:blipFill>
          <a:blip r:embed="rId2" cstate="print"/>
          <a:srcRect l="53525" t="22148" r="14766" b="17227"/>
          <a:stretch>
            <a:fillRect/>
          </a:stretch>
        </p:blipFill>
        <p:spPr bwMode="auto">
          <a:xfrm>
            <a:off x="4213225" y="869950"/>
            <a:ext cx="4757738" cy="6823075"/>
          </a:xfrm>
          <a:prstGeom prst="rect">
            <a:avLst/>
          </a:prstGeom>
          <a:noFill/>
          <a:ln w="9525">
            <a:noFill/>
            <a:miter lim="800000"/>
            <a:headEnd/>
            <a:tailEnd/>
          </a:ln>
        </p:spPr>
      </p:pic>
      <p:sp>
        <p:nvSpPr>
          <p:cNvPr id="33796" name="Rectangle 4"/>
          <p:cNvSpPr>
            <a:spLocks noChangeArrowheads="1"/>
          </p:cNvSpPr>
          <p:nvPr/>
        </p:nvSpPr>
        <p:spPr bwMode="auto">
          <a:xfrm>
            <a:off x="276225" y="869950"/>
            <a:ext cx="3744913" cy="1200150"/>
          </a:xfrm>
          <a:prstGeom prst="rect">
            <a:avLst/>
          </a:prstGeom>
          <a:noFill/>
          <a:ln w="9525">
            <a:noFill/>
            <a:miter lim="800000"/>
            <a:headEnd/>
            <a:tailEnd/>
          </a:ln>
        </p:spPr>
        <p:txBody>
          <a:bodyPr>
            <a:spAutoFit/>
          </a:bodyPr>
          <a:lstStyle/>
          <a:p>
            <a:pPr eaLnBrk="1" hangingPunct="1"/>
            <a:r>
              <a:rPr lang="sl-SI" altLang="sl-SI" b="1">
                <a:latin typeface="Calibri" pitchFamily="34" charset="0"/>
              </a:rPr>
              <a:t>V izjavi o varnosti mora delodajalec k pisni oceni tveganja priložiti zapisnik o posvetovanju z delavci oziroma njihovimi predstavniki.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p:cNvSpPr>
            <a:spLocks noGrp="1"/>
          </p:cNvSpPr>
          <p:nvPr>
            <p:ph type="title"/>
          </p:nvPr>
        </p:nvSpPr>
        <p:spPr>
          <a:xfrm>
            <a:off x="677863" y="609600"/>
            <a:ext cx="8596312" cy="725488"/>
          </a:xfrm>
        </p:spPr>
        <p:txBody>
          <a:bodyPr/>
          <a:lstStyle/>
          <a:p>
            <a:pPr eaLnBrk="1" hangingPunct="1"/>
            <a:r>
              <a:rPr lang="sl-SI" altLang="sl-SI" sz="2400" b="1" smtClean="0">
                <a:solidFill>
                  <a:srgbClr val="FF0000"/>
                </a:solidFill>
                <a:cs typeface="Times New Roman" pitchFamily="18" charset="0"/>
              </a:rPr>
              <a:t>IZJAVA O VARNOSTI  Z OCENO TVEGANJA</a:t>
            </a:r>
            <a:endParaRPr lang="sl-SI" altLang="sl-SI" sz="2400" smtClean="0"/>
          </a:p>
        </p:txBody>
      </p:sp>
      <p:sp>
        <p:nvSpPr>
          <p:cNvPr id="34819" name="Rectangle 3"/>
          <p:cNvSpPr>
            <a:spLocks noGrp="1" noChangeArrowheads="1"/>
          </p:cNvSpPr>
          <p:nvPr>
            <p:ph idx="1"/>
          </p:nvPr>
        </p:nvSpPr>
        <p:spPr>
          <a:xfrm>
            <a:off x="576263" y="1603375"/>
            <a:ext cx="8597900" cy="3644900"/>
          </a:xfrm>
        </p:spPr>
        <p:txBody>
          <a:bodyPr>
            <a:spAutoFit/>
          </a:bodyPr>
          <a:lstStyle/>
          <a:p>
            <a:pPr marL="290513" indent="-290513" eaLnBrk="1" hangingPunct="1">
              <a:buFont typeface="Wingdings 3" pitchFamily="18" charset="2"/>
              <a:buNone/>
            </a:pPr>
            <a:r>
              <a:rPr lang="sl-SI" altLang="sl-SI" sz="2400" smtClean="0">
                <a:solidFill>
                  <a:schemeClr val="tx1"/>
                </a:solidFill>
                <a:latin typeface="Calibri" pitchFamily="34" charset="0"/>
              </a:rPr>
              <a:t>Revizija IOV je potrebna vsakokrat, ko: </a:t>
            </a:r>
          </a:p>
          <a:p>
            <a:pPr marL="290513" indent="-290513" eaLnBrk="1" hangingPunct="1">
              <a:buFont typeface="Wingdings 3" pitchFamily="18" charset="2"/>
              <a:buNone/>
            </a:pPr>
            <a:r>
              <a:rPr lang="sl-SI" altLang="sl-SI" sz="2400" smtClean="0">
                <a:solidFill>
                  <a:schemeClr val="tx1"/>
                </a:solidFill>
                <a:latin typeface="Calibri" pitchFamily="34" charset="0"/>
              </a:rPr>
              <a:t>– obstoječi preventivni ukrepi varovanja niso zadostni oz. ustrezni; </a:t>
            </a:r>
          </a:p>
          <a:p>
            <a:pPr marL="290513" indent="-290513" eaLnBrk="1" hangingPunct="1">
              <a:buFont typeface="Wingdings 3" pitchFamily="18" charset="2"/>
              <a:buNone/>
            </a:pPr>
            <a:r>
              <a:rPr lang="sl-SI" altLang="sl-SI" sz="2400" smtClean="0">
                <a:solidFill>
                  <a:schemeClr val="tx1"/>
                </a:solidFill>
                <a:latin typeface="Calibri" pitchFamily="34" charset="0"/>
              </a:rPr>
              <a:t>– se spremenijo podatki, na katerih je ocenjevanje temeljilo; </a:t>
            </a:r>
          </a:p>
          <a:p>
            <a:pPr marL="290513" indent="-290513" eaLnBrk="1" hangingPunct="1">
              <a:buFont typeface="Wingdings 3" pitchFamily="18" charset="2"/>
              <a:buNone/>
            </a:pPr>
            <a:r>
              <a:rPr lang="sl-SI" altLang="sl-SI" sz="2400" smtClean="0">
                <a:solidFill>
                  <a:schemeClr val="tx1"/>
                </a:solidFill>
                <a:latin typeface="Calibri" pitchFamily="34" charset="0"/>
              </a:rPr>
              <a:t>– obstajajo možnosti in načini za izpopolnitev oziroma dopolnitev ocenjevanja. </a:t>
            </a:r>
          </a:p>
          <a:p>
            <a:pPr marL="290513" indent="-290513" eaLnBrk="1" hangingPunct="1">
              <a:buFont typeface="Wingdings 3" pitchFamily="18" charset="2"/>
              <a:buNone/>
            </a:pPr>
            <a:endParaRPr lang="sl-SI" altLang="sl-SI" sz="2400" b="1" smtClean="0">
              <a:solidFill>
                <a:srgbClr val="0066FF"/>
              </a:solidFill>
              <a:latin typeface="Calibri" pitchFamily="34" charset="0"/>
            </a:endParaRPr>
          </a:p>
          <a:p>
            <a:pPr marL="290513" indent="-290513" eaLnBrk="1" hangingPunct="1"/>
            <a:endParaRPr lang="sl-SI" altLang="sl-SI" sz="2400" smtClean="0">
              <a:solidFill>
                <a:srgbClr val="0066FF"/>
              </a:solidFill>
              <a:latin typeface="Calibri" pitchFamily="34" charset="0"/>
            </a:endParaRPr>
          </a:p>
          <a:p>
            <a:pPr marL="290513" indent="-290513" eaLnBrk="1" hangingPunct="1">
              <a:lnSpc>
                <a:spcPct val="70000"/>
              </a:lnSpc>
              <a:buFont typeface="Wingdings 3" pitchFamily="18" charset="2"/>
              <a:buBlip>
                <a:blip r:embed="rId2"/>
              </a:buBlip>
            </a:pPr>
            <a:endParaRPr lang="sl-SI" altLang="sl-SI" b="1" u="sng" smtClean="0"/>
          </a:p>
        </p:txBody>
      </p:sp>
      <p:sp>
        <p:nvSpPr>
          <p:cNvPr id="40962" name="Rectangle 2"/>
          <p:cNvSpPr>
            <a:spLocks noChangeArrowheads="1"/>
          </p:cNvSpPr>
          <p:nvPr/>
        </p:nvSpPr>
        <p:spPr bwMode="auto">
          <a:xfrm>
            <a:off x="2590800" y="228600"/>
            <a:ext cx="7772400" cy="463550"/>
          </a:xfrm>
          <a:prstGeom prst="rect">
            <a:avLst/>
          </a:prstGeom>
          <a:noFill/>
          <a:ln>
            <a:noFill/>
          </a:ln>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sl-SI" altLang="sl-SI" sz="2800" b="1" dirty="0">
              <a:solidFill>
                <a:srgbClr val="FF0000"/>
              </a:solidFill>
              <a:effectLst>
                <a:outerShdw blurRad="38100" dist="38100" dir="2700000" algn="tl">
                  <a:srgbClr val="000000"/>
                </a:outerShdw>
              </a:effectLs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Naslov 2"/>
          <p:cNvSpPr>
            <a:spLocks noGrp="1"/>
          </p:cNvSpPr>
          <p:nvPr>
            <p:ph type="title"/>
          </p:nvPr>
        </p:nvSpPr>
        <p:spPr/>
        <p:txBody>
          <a:bodyPr>
            <a:normAutofit fontScale="90000"/>
          </a:bodyPr>
          <a:lstStyle/>
          <a:p>
            <a:pPr algn="ctr" eaLnBrk="1" hangingPunct="1">
              <a:defRPr/>
            </a:pPr>
            <a:r>
              <a:rPr lang="sl-SI" altLang="sl-SI" sz="2800" b="1" smtClean="0">
                <a:solidFill>
                  <a:srgbClr val="FF0000"/>
                </a:solidFill>
                <a:cs typeface="Times New Roman" panose="02020603050405020304" pitchFamily="18" charset="0"/>
              </a:rPr>
              <a:t>IZJAVA O VARNOSTI  Z OCENO TVEGANJA – ZDRAVSTVENA OCENA</a:t>
            </a:r>
            <a:br>
              <a:rPr lang="sl-SI" altLang="sl-SI" sz="2800" b="1" smtClean="0">
                <a:solidFill>
                  <a:srgbClr val="FF0000"/>
                </a:solidFill>
                <a:cs typeface="Times New Roman" panose="02020603050405020304" pitchFamily="18" charset="0"/>
              </a:rPr>
            </a:br>
            <a:endParaRPr lang="sl-SI" altLang="sl-SI" sz="2800" smtClean="0"/>
          </a:p>
        </p:txBody>
      </p:sp>
      <p:sp>
        <p:nvSpPr>
          <p:cNvPr id="35843" name="Rectangle 3"/>
          <p:cNvSpPr>
            <a:spLocks noGrp="1" noChangeArrowheads="1"/>
          </p:cNvSpPr>
          <p:nvPr>
            <p:ph idx="1"/>
          </p:nvPr>
        </p:nvSpPr>
        <p:spPr>
          <a:xfrm>
            <a:off x="677863" y="2160588"/>
            <a:ext cx="9864725" cy="3768725"/>
          </a:xfrm>
        </p:spPr>
        <p:txBody>
          <a:bodyPr>
            <a:spAutoFit/>
          </a:bodyPr>
          <a:lstStyle/>
          <a:p>
            <a:pPr marL="290513" indent="-290513" eaLnBrk="1" hangingPunct="1">
              <a:buFont typeface="Wingdings 3" pitchFamily="18" charset="2"/>
              <a:buNone/>
            </a:pPr>
            <a:r>
              <a:rPr lang="sl-SI" altLang="sl-SI" sz="2400" smtClean="0">
                <a:solidFill>
                  <a:schemeClr val="tx1"/>
                </a:solidFill>
                <a:latin typeface="Calibri" pitchFamily="34" charset="0"/>
              </a:rPr>
              <a:t>V izjavi o varnosti z oceno tveganja delodajalec določi </a:t>
            </a:r>
          </a:p>
          <a:p>
            <a:pPr marL="290513" indent="-290513" eaLnBrk="1" hangingPunct="1">
              <a:buFont typeface="Wingdings 3" pitchFamily="18" charset="2"/>
              <a:buNone/>
            </a:pPr>
            <a:r>
              <a:rPr lang="sl-SI" altLang="sl-SI" sz="2400" smtClean="0">
                <a:solidFill>
                  <a:schemeClr val="tx1"/>
                </a:solidFill>
                <a:latin typeface="Calibri" pitchFamily="34" charset="0"/>
              </a:rPr>
              <a:t>posebne zdravstvene zahteve, ki jih morajo izpolnjevati </a:t>
            </a:r>
          </a:p>
          <a:p>
            <a:pPr marL="290513" indent="-290513" eaLnBrk="1" hangingPunct="1">
              <a:buFont typeface="Wingdings 3" pitchFamily="18" charset="2"/>
              <a:buNone/>
            </a:pPr>
            <a:r>
              <a:rPr lang="sl-SI" altLang="sl-SI" sz="2400" smtClean="0">
                <a:solidFill>
                  <a:schemeClr val="tx1"/>
                </a:solidFill>
                <a:latin typeface="Calibri" pitchFamily="34" charset="0"/>
              </a:rPr>
              <a:t>delavci za določeno delo, v delovnem procesu, </a:t>
            </a:r>
          </a:p>
          <a:p>
            <a:pPr marL="290513" indent="-290513" eaLnBrk="1" hangingPunct="1">
              <a:buFont typeface="Wingdings 3" pitchFamily="18" charset="2"/>
              <a:buNone/>
            </a:pPr>
            <a:r>
              <a:rPr lang="sl-SI" altLang="sl-SI" sz="2400" smtClean="0">
                <a:solidFill>
                  <a:schemeClr val="tx1"/>
                </a:solidFill>
                <a:latin typeface="Calibri" pitchFamily="34" charset="0"/>
              </a:rPr>
              <a:t>ali za uporabo posameznih sredstev za delo, </a:t>
            </a:r>
          </a:p>
          <a:p>
            <a:pPr marL="290513" indent="-290513" eaLnBrk="1" hangingPunct="1">
              <a:buFont typeface="Wingdings 3" pitchFamily="18" charset="2"/>
              <a:buNone/>
            </a:pPr>
            <a:r>
              <a:rPr lang="sl-SI" altLang="sl-SI" sz="2400" smtClean="0">
                <a:solidFill>
                  <a:schemeClr val="tx1"/>
                </a:solidFill>
                <a:latin typeface="Calibri" pitchFamily="34" charset="0"/>
              </a:rPr>
              <a:t>na podlagi strokovne ocene izvajalca medicine dela. </a:t>
            </a:r>
          </a:p>
          <a:p>
            <a:pPr marL="290513" indent="-290513" eaLnBrk="1" hangingPunct="1">
              <a:buFont typeface="Wingdings 3" pitchFamily="18" charset="2"/>
              <a:buNone/>
            </a:pPr>
            <a:endParaRPr lang="sl-SI" altLang="sl-SI" sz="2400" smtClean="0">
              <a:latin typeface="Calibri" pitchFamily="34" charset="0"/>
            </a:endParaRPr>
          </a:p>
          <a:p>
            <a:pPr marL="290513" indent="-290513" eaLnBrk="1" hangingPunct="1"/>
            <a:endParaRPr lang="sl-SI" altLang="sl-SI" sz="2400" smtClean="0">
              <a:latin typeface="Calibri" pitchFamily="34" charset="0"/>
            </a:endParaRPr>
          </a:p>
          <a:p>
            <a:pPr marL="290513" indent="-290513" eaLnBrk="1" hangingPunct="1">
              <a:lnSpc>
                <a:spcPct val="70000"/>
              </a:lnSpc>
              <a:buFont typeface="Wingdings 3" pitchFamily="18" charset="2"/>
              <a:buBlip>
                <a:blip r:embed="rId2"/>
              </a:buBlip>
            </a:pPr>
            <a:endParaRPr lang="sl-SI" altLang="sl-SI" b="1" u="sng" smtClean="0"/>
          </a:p>
        </p:txBody>
      </p:sp>
      <p:sp>
        <p:nvSpPr>
          <p:cNvPr id="40962" name="Rectangle 2"/>
          <p:cNvSpPr>
            <a:spLocks noChangeArrowheads="1"/>
          </p:cNvSpPr>
          <p:nvPr/>
        </p:nvSpPr>
        <p:spPr bwMode="auto">
          <a:xfrm>
            <a:off x="2590800" y="228600"/>
            <a:ext cx="7772400" cy="463550"/>
          </a:xfrm>
          <a:prstGeom prst="rect">
            <a:avLst/>
          </a:prstGeom>
          <a:noFill/>
          <a:ln>
            <a:noFill/>
          </a:ln>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sl-SI" altLang="sl-SI" sz="2800" b="1" dirty="0">
              <a:solidFill>
                <a:srgbClr val="FF0000"/>
              </a:solidFill>
              <a:effectLst>
                <a:outerShdw blurRad="38100" dist="38100" dir="2700000" algn="tl">
                  <a:srgbClr val="000000"/>
                </a:outerShdw>
              </a:effectLst>
              <a:cs typeface="Times New Roman" panose="02020603050405020304" pitchFamily="18" charset="0"/>
            </a:endParaRPr>
          </a:p>
        </p:txBody>
      </p:sp>
      <p:pic>
        <p:nvPicPr>
          <p:cNvPr id="35845" name="Picture 6" descr="Doctor---OK!"/>
          <p:cNvPicPr>
            <a:picLocks noChangeAspect="1" noChangeArrowheads="1"/>
          </p:cNvPicPr>
          <p:nvPr/>
        </p:nvPicPr>
        <p:blipFill>
          <a:blip r:embed="rId3" cstate="print"/>
          <a:srcRect/>
          <a:stretch>
            <a:fillRect/>
          </a:stretch>
        </p:blipFill>
        <p:spPr bwMode="auto">
          <a:xfrm>
            <a:off x="7880350" y="1916113"/>
            <a:ext cx="278765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sl-SI" altLang="sl-SI" smtClean="0"/>
              <a:t>Zakon o varnosti in zdravju pri delu (ZVZD-1)- pomembnejše določbe </a:t>
            </a:r>
          </a:p>
        </p:txBody>
      </p:sp>
      <p:sp>
        <p:nvSpPr>
          <p:cNvPr id="9219" name="Rectangle 3"/>
          <p:cNvSpPr>
            <a:spLocks noGrp="1" noChangeArrowheads="1"/>
          </p:cNvSpPr>
          <p:nvPr>
            <p:ph type="body" idx="1"/>
          </p:nvPr>
        </p:nvSpPr>
        <p:spPr/>
        <p:txBody>
          <a:bodyPr/>
          <a:lstStyle/>
          <a:p>
            <a:pPr eaLnBrk="1" hangingPunct="1"/>
            <a:r>
              <a:rPr lang="sl-SI" altLang="sl-SI" sz="2000" smtClean="0">
                <a:solidFill>
                  <a:srgbClr val="0066FF"/>
                </a:solidFill>
                <a:latin typeface="Calibri" pitchFamily="34" charset="0"/>
              </a:rPr>
              <a:t>Delavec</a:t>
            </a:r>
            <a:r>
              <a:rPr lang="sl-SI" altLang="sl-SI" sz="2000" smtClean="0">
                <a:latin typeface="Calibri" pitchFamily="34" charset="0"/>
              </a:rPr>
              <a:t> je oseba, ki pri delodajalcu opravlja delo na podlagi pogodbe o zaposlitvi. </a:t>
            </a:r>
          </a:p>
          <a:p>
            <a:pPr eaLnBrk="1" hangingPunct="1">
              <a:buFont typeface="Wingdings" pitchFamily="2" charset="2"/>
              <a:buNone/>
            </a:pPr>
            <a:r>
              <a:rPr lang="sl-SI" altLang="sl-SI" sz="2000" smtClean="0">
                <a:latin typeface="Calibri" pitchFamily="34" charset="0"/>
              </a:rPr>
              <a:t>Kot delavec se šteje tudi oseba, ki na kakršni koli drugi pravni podlagi opravlja delo za delodajalca ali oseba, ki pri delodajalcu opravlja delo zaradi usposabljanja. (študent, dijak, …)</a:t>
            </a:r>
          </a:p>
          <a:p>
            <a:pPr eaLnBrk="1" hangingPunct="1"/>
            <a:r>
              <a:rPr lang="sl-SI" altLang="sl-SI" sz="2000" smtClean="0">
                <a:solidFill>
                  <a:srgbClr val="0066FF"/>
                </a:solidFill>
                <a:latin typeface="Calibri" pitchFamily="34" charset="0"/>
              </a:rPr>
              <a:t>Delodajalec</a:t>
            </a:r>
            <a:r>
              <a:rPr lang="sl-SI" altLang="sl-SI" sz="2000" smtClean="0">
                <a:latin typeface="Calibri" pitchFamily="34" charset="0"/>
              </a:rPr>
              <a:t>-vsaka pravna ali fizična oseba in drug subjekt, kakršen je državni organ, lokalna skupnost, podružnica tujega podjetja ter diplomatsko in konzularno predstavništvo, ki zaposluje delavca na podlagi pogodbe o zaposlitvi oziroma ladjar ladje, ki je vpisana v slovenski ladijski register.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2362200" y="0"/>
            <a:ext cx="7772400" cy="1143000"/>
          </a:xfrm>
        </p:spPr>
        <p:txBody>
          <a:bodyPr rtlCol="0">
            <a:normAutofit/>
          </a:bodyPr>
          <a:lstStyle/>
          <a:p>
            <a:pPr eaLnBrk="1" fontAlgn="auto" hangingPunct="1">
              <a:spcAft>
                <a:spcPts val="0"/>
              </a:spcAft>
              <a:defRPr/>
            </a:pPr>
            <a:r>
              <a:rPr lang="sl-SI" altLang="sl-SI" sz="2800" b="1">
                <a:solidFill>
                  <a:srgbClr val="FF0000"/>
                </a:solidFill>
                <a:effectLst>
                  <a:outerShdw blurRad="38100" dist="38100" dir="2700000" algn="tl">
                    <a:srgbClr val="000000"/>
                  </a:outerShdw>
                </a:effectLst>
              </a:rPr>
              <a:t>NEVARNE SNOVI</a:t>
            </a:r>
          </a:p>
        </p:txBody>
      </p:sp>
      <p:sp>
        <p:nvSpPr>
          <p:cNvPr id="1028" name="Rectangle 3"/>
          <p:cNvSpPr>
            <a:spLocks noGrp="1" noChangeArrowheads="1"/>
          </p:cNvSpPr>
          <p:nvPr>
            <p:ph type="subTitle" idx="4294967295"/>
          </p:nvPr>
        </p:nvSpPr>
        <p:spPr>
          <a:xfrm>
            <a:off x="549275" y="1042988"/>
            <a:ext cx="8839200" cy="4953000"/>
          </a:xfrm>
        </p:spPr>
        <p:txBody>
          <a:bodyPr/>
          <a:lstStyle/>
          <a:p>
            <a:pPr marL="384175" indent="-384175" eaLnBrk="1" hangingPunct="1">
              <a:buFont typeface="Wingdings 3" pitchFamily="18" charset="2"/>
              <a:buBlip>
                <a:blip r:embed="rId3"/>
              </a:buBlip>
            </a:pPr>
            <a:r>
              <a:rPr lang="sl-SI" altLang="sl-SI" sz="2400" smtClean="0">
                <a:latin typeface="Calibri" pitchFamily="34" charset="0"/>
                <a:cs typeface="Times New Roman" pitchFamily="18" charset="0"/>
              </a:rPr>
              <a:t>poznavanje nevarnosti in škodljivosti </a:t>
            </a:r>
            <a:endParaRPr lang="sl-SI" altLang="sl-SI" sz="2400" smtClean="0">
              <a:latin typeface="Calibri" pitchFamily="34" charset="0"/>
            </a:endParaRPr>
          </a:p>
          <a:p>
            <a:pPr marL="384175" indent="-384175" eaLnBrk="1" hangingPunct="1">
              <a:buFont typeface="Wingdings 3" pitchFamily="18" charset="2"/>
              <a:buBlip>
                <a:blip r:embed="rId3"/>
              </a:buBlip>
            </a:pPr>
            <a:r>
              <a:rPr lang="sl-SI" altLang="sl-SI" sz="2400" smtClean="0">
                <a:latin typeface="Calibri" pitchFamily="34" charset="0"/>
                <a:cs typeface="Times New Roman" pitchFamily="18" charset="0"/>
              </a:rPr>
              <a:t>hramba (temperatura, svetloba, vlaga, lo</a:t>
            </a:r>
            <a:r>
              <a:rPr lang="sl-SI" altLang="sl-SI" sz="2400" smtClean="0">
                <a:latin typeface="Calibri" pitchFamily="34" charset="0"/>
              </a:rPr>
              <a:t>č</a:t>
            </a:r>
            <a:r>
              <a:rPr lang="sl-SI" altLang="sl-SI" sz="2400" smtClean="0">
                <a:latin typeface="Calibri" pitchFamily="34" charset="0"/>
                <a:cs typeface="Times New Roman" pitchFamily="18" charset="0"/>
              </a:rPr>
              <a:t>eno od ...)</a:t>
            </a:r>
            <a:endParaRPr lang="sl-SI" altLang="sl-SI" sz="2400" smtClean="0">
              <a:latin typeface="Calibri" pitchFamily="34" charset="0"/>
            </a:endParaRPr>
          </a:p>
          <a:p>
            <a:pPr marL="384175" indent="-384175" eaLnBrk="1" hangingPunct="1">
              <a:buFont typeface="Wingdings 3" pitchFamily="18" charset="2"/>
              <a:buNone/>
            </a:pPr>
            <a:r>
              <a:rPr lang="sl-SI" altLang="sl-SI" sz="2400" smtClean="0">
                <a:solidFill>
                  <a:srgbClr val="0066FF"/>
                </a:solidFill>
              </a:rPr>
              <a:t>                              </a:t>
            </a:r>
          </a:p>
        </p:txBody>
      </p:sp>
      <p:pic>
        <p:nvPicPr>
          <p:cNvPr id="1029" name="Picture 6" descr="ccm_animation"/>
          <p:cNvPicPr>
            <a:picLocks noChangeAspect="1" noChangeArrowheads="1" noCrop="1"/>
          </p:cNvPicPr>
          <p:nvPr/>
        </p:nvPicPr>
        <p:blipFill>
          <a:blip r:embed="rId4" cstate="print"/>
          <a:srcRect/>
          <a:stretch>
            <a:fillRect/>
          </a:stretch>
        </p:blipFill>
        <p:spPr bwMode="auto">
          <a:xfrm>
            <a:off x="1774825" y="2930525"/>
            <a:ext cx="5410200" cy="3927475"/>
          </a:xfrm>
          <a:prstGeom prst="rect">
            <a:avLst/>
          </a:prstGeom>
          <a:noFill/>
          <a:ln w="9525">
            <a:noFill/>
            <a:miter lim="800000"/>
            <a:headEnd/>
            <a:tailEnd/>
          </a:ln>
        </p:spPr>
      </p:pic>
      <p:sp>
        <p:nvSpPr>
          <p:cNvPr id="1030" name="Rectangle 7"/>
          <p:cNvSpPr>
            <a:spLocks noChangeArrowheads="1"/>
          </p:cNvSpPr>
          <p:nvPr/>
        </p:nvSpPr>
        <p:spPr bwMode="auto">
          <a:xfrm>
            <a:off x="5464175" y="3225800"/>
            <a:ext cx="4572000" cy="2062163"/>
          </a:xfrm>
          <a:prstGeom prst="rect">
            <a:avLst/>
          </a:prstGeom>
          <a:noFill/>
          <a:ln w="9525">
            <a:noFill/>
            <a:miter lim="800000"/>
            <a:headEnd/>
            <a:tailEnd/>
          </a:ln>
        </p:spPr>
        <p:txBody>
          <a:bodyPr>
            <a:spAutoFit/>
          </a:bodyPr>
          <a:lstStyle/>
          <a:p>
            <a:pPr marL="290513" indent="-290513" eaLnBrk="1" hangingPunct="1">
              <a:spcBef>
                <a:spcPct val="50000"/>
              </a:spcBef>
            </a:pPr>
            <a:r>
              <a:rPr lang="sl-SI" altLang="sl-SI" sz="2000">
                <a:latin typeface="Calibri" pitchFamily="34" charset="0"/>
                <a:cs typeface="Times New Roman" pitchFamily="18" charset="0"/>
              </a:rPr>
              <a:t>opozorilni – R(isk) in </a:t>
            </a:r>
          </a:p>
          <a:p>
            <a:pPr marL="290513" indent="-290513" eaLnBrk="1" hangingPunct="1">
              <a:spcBef>
                <a:spcPct val="50000"/>
              </a:spcBef>
            </a:pPr>
            <a:r>
              <a:rPr lang="sl-SI" altLang="sl-SI" sz="2000">
                <a:latin typeface="Calibri" pitchFamily="34" charset="0"/>
              </a:rPr>
              <a:t>obvestilni stavki – S(afety)</a:t>
            </a:r>
          </a:p>
          <a:p>
            <a:pPr marL="290513" indent="-290513" eaLnBrk="1" hangingPunct="1">
              <a:lnSpc>
                <a:spcPct val="70000"/>
              </a:lnSpc>
              <a:spcBef>
                <a:spcPct val="50000"/>
              </a:spcBef>
            </a:pPr>
            <a:r>
              <a:rPr lang="sl-SI" altLang="sl-SI" sz="2000">
                <a:latin typeface="Calibri" pitchFamily="34" charset="0"/>
                <a:cs typeface="Times New Roman" pitchFamily="18" charset="0"/>
              </a:rPr>
              <a:t>varnostna navodila</a:t>
            </a:r>
            <a:endParaRPr lang="sl-SI" altLang="sl-SI" sz="2000">
              <a:latin typeface="Calibri" pitchFamily="34" charset="0"/>
            </a:endParaRPr>
          </a:p>
          <a:p>
            <a:pPr marL="290513" indent="-290513" eaLnBrk="1" hangingPunct="1">
              <a:spcBef>
                <a:spcPct val="50000"/>
              </a:spcBef>
            </a:pPr>
            <a:r>
              <a:rPr lang="sl-SI" altLang="sl-SI" sz="2000">
                <a:latin typeface="Calibri" pitchFamily="34" charset="0"/>
                <a:cs typeface="Times New Roman" pitchFamily="18" charset="0"/>
              </a:rPr>
              <a:t>na</a:t>
            </a:r>
            <a:r>
              <a:rPr lang="sl-SI" altLang="sl-SI" sz="2000">
                <a:latin typeface="Calibri" pitchFamily="34" charset="0"/>
              </a:rPr>
              <a:t>č</a:t>
            </a:r>
            <a:r>
              <a:rPr lang="sl-SI" altLang="sl-SI" sz="2000">
                <a:latin typeface="Calibri" pitchFamily="34" charset="0"/>
                <a:cs typeface="Times New Roman" pitchFamily="18" charset="0"/>
              </a:rPr>
              <a:t>in uporabe, osebna varovalna oprema</a:t>
            </a:r>
            <a:endParaRPr lang="sl-SI" altLang="sl-SI" sz="2000">
              <a:latin typeface="Calibri" pitchFamily="34" charset="0"/>
            </a:endParaRPr>
          </a:p>
          <a:p>
            <a:pPr marL="290513" indent="-290513" eaLnBrk="1" hangingPunct="1">
              <a:lnSpc>
                <a:spcPct val="70000"/>
              </a:lnSpc>
              <a:spcBef>
                <a:spcPct val="50000"/>
              </a:spcBef>
            </a:pPr>
            <a:r>
              <a:rPr lang="sl-SI" altLang="sl-SI" sz="2000" b="1">
                <a:latin typeface="Calibri" pitchFamily="34" charset="0"/>
                <a:cs typeface="Times New Roman" pitchFamily="18" charset="0"/>
              </a:rPr>
              <a:t>VARNOSTNI LISTI</a:t>
            </a:r>
          </a:p>
        </p:txBody>
      </p:sp>
      <p:graphicFrame>
        <p:nvGraphicFramePr>
          <p:cNvPr id="1026" name="Object 24"/>
          <p:cNvGraphicFramePr>
            <a:graphicFrameLocks noChangeAspect="1"/>
          </p:cNvGraphicFramePr>
          <p:nvPr/>
        </p:nvGraphicFramePr>
        <p:xfrm>
          <a:off x="7750175" y="1603375"/>
          <a:ext cx="1371600" cy="1371600"/>
        </p:xfrm>
        <a:graphic>
          <a:graphicData uri="http://schemas.openxmlformats.org/presentationml/2006/ole">
            <p:oleObj spid="_x0000_s1026" name="Bitmap Image" r:id="rId5" imgW="1733333" imgH="1733333" progId="PBrush">
              <p:embed/>
            </p:oleObj>
          </a:graphicData>
        </a:graphic>
      </p:graphicFrame>
      <p:pic>
        <p:nvPicPr>
          <p:cNvPr id="1031" name="Picture 3"/>
          <p:cNvPicPr>
            <a:picLocks noChangeAspect="1" noChangeArrowheads="1"/>
          </p:cNvPicPr>
          <p:nvPr/>
        </p:nvPicPr>
        <p:blipFill>
          <a:blip r:embed="rId6" cstate="print"/>
          <a:srcRect/>
          <a:stretch>
            <a:fillRect/>
          </a:stretch>
        </p:blipFill>
        <p:spPr bwMode="auto">
          <a:xfrm>
            <a:off x="7178675" y="277813"/>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subTitle" idx="4294967295"/>
          </p:nvPr>
        </p:nvSpPr>
        <p:spPr>
          <a:xfrm>
            <a:off x="255588" y="914400"/>
            <a:ext cx="11115675" cy="5649913"/>
          </a:xfrm>
        </p:spPr>
        <p:txBody>
          <a:bodyPr rtlCol="0">
            <a:normAutofit fontScale="47500" lnSpcReduction="20000"/>
          </a:bodyPr>
          <a:lstStyle/>
          <a:p>
            <a:pPr eaLnBrk="1" fontAlgn="auto" hangingPunct="1">
              <a:spcAft>
                <a:spcPts val="0"/>
              </a:spcAft>
              <a:buFont typeface="Wingdings" panose="05000000000000000000" pitchFamily="2" charset="2"/>
              <a:buChar char="§"/>
              <a:defRPr/>
            </a:pPr>
            <a:r>
              <a:rPr lang="sl-SI" altLang="sl-SI" sz="4500" dirty="0">
                <a:solidFill>
                  <a:schemeClr val="tx1"/>
                </a:solidFill>
              </a:rPr>
              <a:t>Uredba CLP (razvrščanje, označevanje in pakiranje) št. </a:t>
            </a:r>
            <a:r>
              <a:rPr lang="sl-SI" altLang="sl-SI" sz="4500" u="sng" dirty="0">
                <a:solidFill>
                  <a:schemeClr val="tx1"/>
                </a:solidFill>
                <a:hlinkClick r:id="rId2"/>
              </a:rPr>
              <a:t>(ES) 1272/2008</a:t>
            </a:r>
            <a:r>
              <a:rPr lang="sl-SI" altLang="sl-SI" sz="4500" dirty="0">
                <a:solidFill>
                  <a:schemeClr val="tx1"/>
                </a:solidFill>
              </a:rPr>
              <a:t> prejšnjo zakonodajo EU na področju kemikalij prilagaja sistemu GHS (globalno usklajenemu sistemu za razvrščanje in označevanje kemikalij). GHS je sistem ZN za opredelitev nevarnih kemikalij in obveščanje uporabnikov o njihovih nevarnostih s standardnimi simboli in stavki na embalaži ali z varnostnimi listi</a:t>
            </a:r>
            <a:r>
              <a:rPr lang="sl-SI" altLang="sl-SI" sz="4500" dirty="0" smtClean="0">
                <a:solidFill>
                  <a:schemeClr val="tx1"/>
                </a:solidFill>
              </a:rPr>
              <a:t>.</a:t>
            </a:r>
          </a:p>
          <a:p>
            <a:pPr marL="0" indent="0" eaLnBrk="1" fontAlgn="auto" hangingPunct="1">
              <a:spcAft>
                <a:spcPts val="0"/>
              </a:spcAft>
              <a:buFont typeface="Wingdings 3" charset="2"/>
              <a:buNone/>
              <a:defRPr/>
            </a:pPr>
            <a:endParaRPr lang="sl-SI" altLang="sl-SI" sz="4500" dirty="0">
              <a:solidFill>
                <a:schemeClr val="tx1"/>
              </a:solidFill>
            </a:endParaRPr>
          </a:p>
          <a:p>
            <a:pPr eaLnBrk="1" fontAlgn="auto" hangingPunct="1">
              <a:spcAft>
                <a:spcPts val="0"/>
              </a:spcAft>
              <a:buFont typeface="Wingdings" panose="05000000000000000000" pitchFamily="2" charset="2"/>
              <a:buChar char="§"/>
              <a:defRPr/>
            </a:pPr>
            <a:r>
              <a:rPr lang="sl-SI" altLang="sl-SI" sz="4500" dirty="0">
                <a:solidFill>
                  <a:schemeClr val="tx1"/>
                </a:solidFill>
              </a:rPr>
              <a:t> Uredba CLP je začela veljati </a:t>
            </a:r>
            <a:r>
              <a:rPr lang="sl-SI" altLang="sl-SI" sz="4500" u="sng" dirty="0">
                <a:solidFill>
                  <a:schemeClr val="tx1"/>
                </a:solidFill>
              </a:rPr>
              <a:t>20. januarja 2009</a:t>
            </a:r>
            <a:r>
              <a:rPr lang="sl-SI" altLang="sl-SI" sz="4500" dirty="0">
                <a:solidFill>
                  <a:schemeClr val="tx1"/>
                </a:solidFill>
              </a:rPr>
              <a:t> ter bo </a:t>
            </a:r>
            <a:r>
              <a:rPr lang="sl-SI" altLang="sl-SI" sz="4500" u="sng" dirty="0">
                <a:solidFill>
                  <a:schemeClr val="tx1"/>
                </a:solidFill>
              </a:rPr>
              <a:t>postopoma nadomestila direktivo o NS</a:t>
            </a:r>
            <a:r>
              <a:rPr lang="sl-SI" altLang="sl-SI" sz="4500" dirty="0">
                <a:solidFill>
                  <a:schemeClr val="tx1"/>
                </a:solidFill>
              </a:rPr>
              <a:t> (67/548/EGS) in direktivo o nevarnih pripravkih (1999/45/ES). Obe direktivi bosta razveljavljeni 1. junija 2015</a:t>
            </a:r>
            <a:r>
              <a:rPr lang="sl-SI" altLang="sl-SI" sz="4500" dirty="0" smtClean="0">
                <a:solidFill>
                  <a:schemeClr val="tx1"/>
                </a:solidFill>
              </a:rPr>
              <a:t>.</a:t>
            </a:r>
          </a:p>
          <a:p>
            <a:pPr marL="0" indent="0" eaLnBrk="1" fontAlgn="auto" hangingPunct="1">
              <a:spcAft>
                <a:spcPts val="0"/>
              </a:spcAft>
              <a:buFont typeface="Wingdings 3" charset="2"/>
              <a:buNone/>
              <a:defRPr/>
            </a:pPr>
            <a:endParaRPr lang="sl-SI" altLang="sl-SI" sz="4500" dirty="0">
              <a:solidFill>
                <a:schemeClr val="tx1"/>
              </a:solidFill>
            </a:endParaRPr>
          </a:p>
          <a:p>
            <a:pPr eaLnBrk="1" fontAlgn="auto" hangingPunct="1">
              <a:spcAft>
                <a:spcPts val="0"/>
              </a:spcAft>
              <a:buFont typeface="Wingdings" panose="05000000000000000000" pitchFamily="2" charset="2"/>
              <a:buChar char="§"/>
              <a:defRPr/>
            </a:pPr>
            <a:r>
              <a:rPr lang="sl-SI" altLang="sl-SI" sz="4500" u="sng" dirty="0">
                <a:solidFill>
                  <a:schemeClr val="tx1"/>
                </a:solidFill>
              </a:rPr>
              <a:t>1. december 2010</a:t>
            </a:r>
            <a:r>
              <a:rPr lang="sl-SI" altLang="sl-SI" sz="4500" dirty="0">
                <a:solidFill>
                  <a:schemeClr val="tx1"/>
                </a:solidFill>
              </a:rPr>
              <a:t>, ko morajo biti snovi </a:t>
            </a:r>
            <a:r>
              <a:rPr lang="sl-SI" altLang="sl-SI" sz="4500" dirty="0" smtClean="0">
                <a:solidFill>
                  <a:schemeClr val="tx1"/>
                </a:solidFill>
              </a:rPr>
              <a:t>razvrščene </a:t>
            </a:r>
            <a:r>
              <a:rPr lang="sl-SI" altLang="sl-SI" sz="4500" dirty="0">
                <a:solidFill>
                  <a:schemeClr val="tx1"/>
                </a:solidFill>
              </a:rPr>
              <a:t>in označene v skladu z uredbo CLP</a:t>
            </a:r>
          </a:p>
          <a:p>
            <a:pPr eaLnBrk="1" fontAlgn="auto" hangingPunct="1">
              <a:spcAft>
                <a:spcPts val="0"/>
              </a:spcAft>
              <a:buFont typeface="Wingdings" panose="05000000000000000000" pitchFamily="2" charset="2"/>
              <a:buChar char="§"/>
              <a:defRPr/>
            </a:pPr>
            <a:r>
              <a:rPr lang="sl-SI" altLang="sl-SI" sz="4500" u="sng" dirty="0">
                <a:solidFill>
                  <a:schemeClr val="tx1"/>
                </a:solidFill>
              </a:rPr>
              <a:t>1. junij 2015</a:t>
            </a:r>
            <a:r>
              <a:rPr lang="sl-SI" altLang="sl-SI" sz="4500" dirty="0">
                <a:solidFill>
                  <a:schemeClr val="tx1"/>
                </a:solidFill>
              </a:rPr>
              <a:t>, ko bo isti postopek veljal za </a:t>
            </a:r>
            <a:r>
              <a:rPr lang="sl-SI" altLang="sl-SI" sz="4500" dirty="0" smtClean="0">
                <a:solidFill>
                  <a:schemeClr val="tx1"/>
                </a:solidFill>
              </a:rPr>
              <a:t>zmesi </a:t>
            </a:r>
            <a:r>
              <a:rPr lang="sl-SI" altLang="sl-SI" sz="4500" dirty="0">
                <a:solidFill>
                  <a:schemeClr val="tx1"/>
                </a:solidFill>
              </a:rPr>
              <a:t>(prej imenovane pripravki</a:t>
            </a:r>
            <a:r>
              <a:rPr lang="sl-SI" altLang="sl-SI" sz="2900" b="1" dirty="0">
                <a:solidFill>
                  <a:schemeClr val="tx1"/>
                </a:solidFill>
              </a:rPr>
              <a:t>).</a:t>
            </a:r>
          </a:p>
          <a:p>
            <a:pPr eaLnBrk="1" fontAlgn="auto" hangingPunct="1">
              <a:spcAft>
                <a:spcPts val="0"/>
              </a:spcAft>
              <a:buFont typeface="Wingdings" panose="05000000000000000000" pitchFamily="2" charset="2"/>
              <a:buChar char="§"/>
              <a:defRPr/>
            </a:pPr>
            <a:endParaRPr lang="sl-SI" altLang="sl-SI" sz="2900" b="1" dirty="0">
              <a:solidFill>
                <a:schemeClr val="tx1"/>
              </a:solidFill>
            </a:endParaRPr>
          </a:p>
          <a:p>
            <a:pPr marL="384175" indent="-384175" eaLnBrk="1" fontAlgn="auto" hangingPunct="1">
              <a:spcAft>
                <a:spcPts val="0"/>
              </a:spcAft>
              <a:buFont typeface="Wingdings 3" charset="2"/>
              <a:buBlip>
                <a:blip r:embed="rId3"/>
              </a:buBlip>
              <a:defRPr/>
            </a:pPr>
            <a:endParaRPr lang="sl-SI" altLang="sl-SI" sz="2400" dirty="0">
              <a:solidFill>
                <a:schemeClr val="tx1">
                  <a:lumMod val="75000"/>
                  <a:lumOff val="25000"/>
                </a:schemeClr>
              </a:solidFill>
            </a:endParaRPr>
          </a:p>
          <a:p>
            <a:pPr marL="384175" indent="-384175" eaLnBrk="1" fontAlgn="auto" hangingPunct="1">
              <a:spcAft>
                <a:spcPts val="0"/>
              </a:spcAft>
              <a:buFont typeface="Wingdings 3" charset="2"/>
              <a:buBlip>
                <a:blip r:embed="rId3"/>
              </a:buBlip>
              <a:defRPr/>
            </a:pPr>
            <a:endParaRPr lang="sl-SI" altLang="sl-SI" sz="2400" dirty="0">
              <a:solidFill>
                <a:schemeClr val="tx1">
                  <a:lumMod val="75000"/>
                  <a:lumOff val="25000"/>
                </a:schemeClr>
              </a:solidFill>
            </a:endParaRPr>
          </a:p>
          <a:p>
            <a:pPr marL="384175" indent="-384175" eaLnBrk="1" fontAlgn="auto" hangingPunct="1">
              <a:spcAft>
                <a:spcPts val="0"/>
              </a:spcAft>
              <a:buFont typeface="Wingdings 3" charset="2"/>
              <a:buNone/>
              <a:defRPr/>
            </a:pPr>
            <a:r>
              <a:rPr lang="sl-SI" altLang="sl-SI" sz="2400" dirty="0">
                <a:solidFill>
                  <a:schemeClr val="tx1">
                    <a:lumMod val="75000"/>
                    <a:lumOff val="25000"/>
                  </a:schemeClr>
                </a:solidFill>
              </a:rPr>
              <a:t>                              </a:t>
            </a:r>
          </a:p>
        </p:txBody>
      </p:sp>
      <p:pic>
        <p:nvPicPr>
          <p:cNvPr id="36867" name="Picture 5"/>
          <p:cNvPicPr>
            <a:picLocks noChangeAspect="1" noChangeArrowheads="1"/>
          </p:cNvPicPr>
          <p:nvPr/>
        </p:nvPicPr>
        <p:blipFill>
          <a:blip r:embed="rId4" cstate="print"/>
          <a:srcRect/>
          <a:stretch>
            <a:fillRect/>
          </a:stretch>
        </p:blipFill>
        <p:spPr bwMode="auto">
          <a:xfrm>
            <a:off x="9440863" y="4884738"/>
            <a:ext cx="1930400" cy="1828800"/>
          </a:xfrm>
          <a:prstGeom prst="rect">
            <a:avLst/>
          </a:prstGeom>
          <a:noFill/>
          <a:ln w="9525">
            <a:noFill/>
            <a:miter lim="800000"/>
            <a:headEnd/>
            <a:tailEnd/>
          </a:ln>
        </p:spPr>
      </p:pic>
      <p:sp>
        <p:nvSpPr>
          <p:cNvPr id="54274" name="Rectangle 2"/>
          <p:cNvSpPr>
            <a:spLocks noChangeArrowheads="1"/>
          </p:cNvSpPr>
          <p:nvPr/>
        </p:nvSpPr>
        <p:spPr bwMode="auto">
          <a:xfrm>
            <a:off x="2362200" y="0"/>
            <a:ext cx="7772400" cy="765175"/>
          </a:xfrm>
          <a:prstGeom prst="rect">
            <a:avLst/>
          </a:prstGeom>
          <a:noFill/>
          <a:ln>
            <a:noFill/>
          </a:ln>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r>
              <a:rPr lang="sl-SI" altLang="sl-SI" sz="2800" b="1" dirty="0">
                <a:solidFill>
                  <a:srgbClr val="FF0000"/>
                </a:solidFill>
                <a:effectLst>
                  <a:outerShdw blurRad="38100" dist="38100" dir="2700000" algn="tl">
                    <a:srgbClr val="000000"/>
                  </a:outerShdw>
                </a:effectLst>
              </a:rPr>
              <a:t>NEVARNE SNOVI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idx="4294967295"/>
          </p:nvPr>
        </p:nvSpPr>
        <p:spPr>
          <a:xfrm>
            <a:off x="2362200" y="0"/>
            <a:ext cx="7772400" cy="765175"/>
          </a:xfrm>
        </p:spPr>
        <p:txBody>
          <a:bodyPr rtlCol="0">
            <a:normAutofit/>
          </a:bodyPr>
          <a:lstStyle/>
          <a:p>
            <a:pPr eaLnBrk="1" fontAlgn="auto" hangingPunct="1">
              <a:spcAft>
                <a:spcPts val="0"/>
              </a:spcAft>
              <a:defRPr/>
            </a:pPr>
            <a:r>
              <a:rPr lang="sl-SI" altLang="sl-SI" sz="2800" b="1">
                <a:solidFill>
                  <a:srgbClr val="FF0000"/>
                </a:solidFill>
                <a:effectLst>
                  <a:outerShdw blurRad="38100" dist="38100" dir="2700000" algn="tl">
                    <a:srgbClr val="000000"/>
                  </a:outerShdw>
                </a:effectLst>
              </a:rPr>
              <a:t>NEVARNE SNOVI-NOVI PIKTOGRAMI</a:t>
            </a:r>
          </a:p>
        </p:txBody>
      </p:sp>
      <p:sp>
        <p:nvSpPr>
          <p:cNvPr id="145411" name="Rectangle 3"/>
          <p:cNvSpPr>
            <a:spLocks noGrp="1" noChangeArrowheads="1"/>
          </p:cNvSpPr>
          <p:nvPr>
            <p:ph type="subTitle" idx="4294967295"/>
          </p:nvPr>
        </p:nvSpPr>
        <p:spPr>
          <a:xfrm>
            <a:off x="561975" y="574675"/>
            <a:ext cx="11477625" cy="6048375"/>
          </a:xfrm>
        </p:spPr>
        <p:txBody>
          <a:bodyPr rtlCol="0">
            <a:normAutofit fontScale="92500" lnSpcReduction="10000"/>
          </a:bodyPr>
          <a:lstStyle/>
          <a:p>
            <a:pPr marL="384175" indent="-384175" eaLnBrk="1" fontAlgn="auto" hangingPunct="1">
              <a:spcAft>
                <a:spcPts val="0"/>
              </a:spcAft>
              <a:buFont typeface="Wingdings 3" charset="2"/>
              <a:buBlip>
                <a:blip r:embed="rId2"/>
              </a:buBlip>
              <a:defRPr/>
            </a:pPr>
            <a:r>
              <a:rPr lang="sl-SI" altLang="sl-SI" sz="2400" b="1" dirty="0">
                <a:solidFill>
                  <a:srgbClr val="0066FF"/>
                </a:solidFill>
              </a:rPr>
              <a:t>Nevarnosti za zdravje</a:t>
            </a:r>
          </a:p>
          <a:p>
            <a:pPr marL="384175" indent="-384175" eaLnBrk="1" fontAlgn="auto" hangingPunct="1">
              <a:spcAft>
                <a:spcPts val="0"/>
              </a:spcAft>
              <a:buFont typeface="Wingdings 3" charset="2"/>
              <a:buNone/>
              <a:defRPr/>
            </a:pPr>
            <a:endParaRPr lang="sl-SI" altLang="sl-SI" sz="2400" b="1" u="sng" dirty="0">
              <a:solidFill>
                <a:srgbClr val="0066FF"/>
              </a:solidFill>
            </a:endParaRPr>
          </a:p>
          <a:p>
            <a:pPr marL="384175" indent="-384175" eaLnBrk="1" fontAlgn="auto" hangingPunct="1">
              <a:spcAft>
                <a:spcPts val="0"/>
              </a:spcAft>
              <a:buFont typeface="Wingdings 3" charset="2"/>
              <a:buNone/>
              <a:defRPr/>
            </a:pPr>
            <a:endParaRPr lang="sl-SI" altLang="sl-SI" sz="2400" b="1" u="sng" dirty="0">
              <a:solidFill>
                <a:srgbClr val="0066FF"/>
              </a:solidFill>
            </a:endParaRPr>
          </a:p>
          <a:p>
            <a:pPr marL="384175" indent="-384175" eaLnBrk="1" fontAlgn="auto" hangingPunct="1">
              <a:spcAft>
                <a:spcPts val="0"/>
              </a:spcAft>
              <a:buFont typeface="Wingdings 3" charset="2"/>
              <a:buNone/>
              <a:defRPr/>
            </a:pPr>
            <a:endParaRPr lang="sl-SI" altLang="sl-SI" sz="2400" b="1" u="sng" dirty="0">
              <a:solidFill>
                <a:srgbClr val="0066FF"/>
              </a:solidFill>
            </a:endParaRPr>
          </a:p>
          <a:p>
            <a:pPr marL="384175" indent="-384175" eaLnBrk="1" fontAlgn="auto" hangingPunct="1">
              <a:spcAft>
                <a:spcPts val="0"/>
              </a:spcAft>
              <a:buFont typeface="Wingdings 3" charset="2"/>
              <a:buBlip>
                <a:blip r:embed="rId2"/>
              </a:buBlip>
              <a:defRPr/>
            </a:pPr>
            <a:r>
              <a:rPr lang="sl-SI" altLang="sl-SI" sz="2200" b="1" dirty="0">
                <a:solidFill>
                  <a:srgbClr val="0066FF"/>
                </a:solidFill>
              </a:rPr>
              <a:t>Fizikalne nevarnosti</a:t>
            </a:r>
          </a:p>
          <a:p>
            <a:pPr marL="384175" indent="-384175" eaLnBrk="1" fontAlgn="auto" hangingPunct="1">
              <a:spcAft>
                <a:spcPts val="0"/>
              </a:spcAft>
              <a:buFont typeface="Wingdings 3" charset="2"/>
              <a:buBlip>
                <a:blip r:embed="rId2"/>
              </a:buBlip>
              <a:defRPr/>
            </a:pPr>
            <a:endParaRPr lang="sl-SI" altLang="sl-SI" sz="2400" b="1" u="sng" dirty="0">
              <a:solidFill>
                <a:srgbClr val="0066FF"/>
              </a:solidFill>
            </a:endParaRPr>
          </a:p>
          <a:p>
            <a:pPr marL="384175" indent="-384175" eaLnBrk="1" fontAlgn="auto" hangingPunct="1">
              <a:spcAft>
                <a:spcPts val="0"/>
              </a:spcAft>
              <a:buFont typeface="Wingdings 3" charset="2"/>
              <a:buBlip>
                <a:blip r:embed="rId2"/>
              </a:buBlip>
              <a:defRPr/>
            </a:pPr>
            <a:endParaRPr lang="sl-SI" altLang="sl-SI" sz="2400" dirty="0">
              <a:solidFill>
                <a:srgbClr val="0066FF"/>
              </a:solidFill>
            </a:endParaRPr>
          </a:p>
          <a:p>
            <a:pPr marL="384175" indent="-384175" eaLnBrk="1" fontAlgn="auto" hangingPunct="1">
              <a:spcAft>
                <a:spcPts val="0"/>
              </a:spcAft>
              <a:buFont typeface="Wingdings 3" charset="2"/>
              <a:buBlip>
                <a:blip r:embed="rId2"/>
              </a:buBlip>
              <a:defRPr/>
            </a:pPr>
            <a:endParaRPr lang="sl-SI" altLang="sl-SI" sz="2400" dirty="0">
              <a:solidFill>
                <a:srgbClr val="0066FF"/>
              </a:solidFill>
            </a:endParaRPr>
          </a:p>
          <a:p>
            <a:pPr marL="384175" indent="-384175" eaLnBrk="1" fontAlgn="auto" hangingPunct="1">
              <a:spcAft>
                <a:spcPts val="0"/>
              </a:spcAft>
              <a:buFont typeface="Wingdings 3" charset="2"/>
              <a:buBlip>
                <a:blip r:embed="rId2"/>
              </a:buBlip>
              <a:defRPr/>
            </a:pPr>
            <a:endParaRPr lang="sl-SI" altLang="sl-SI" sz="2400" b="1" u="sng" dirty="0" smtClean="0">
              <a:solidFill>
                <a:srgbClr val="0066FF"/>
              </a:solidFill>
            </a:endParaRPr>
          </a:p>
          <a:p>
            <a:pPr marL="384175" indent="-384175" eaLnBrk="1" fontAlgn="auto" hangingPunct="1">
              <a:spcAft>
                <a:spcPts val="0"/>
              </a:spcAft>
              <a:buFont typeface="Wingdings 3" charset="2"/>
              <a:buBlip>
                <a:blip r:embed="rId2"/>
              </a:buBlip>
              <a:defRPr/>
            </a:pPr>
            <a:r>
              <a:rPr lang="sl-SI" altLang="sl-SI" sz="2200" b="1" dirty="0" smtClean="0">
                <a:solidFill>
                  <a:srgbClr val="0066FF"/>
                </a:solidFill>
              </a:rPr>
              <a:t>Nevarnost </a:t>
            </a:r>
            <a:r>
              <a:rPr lang="sl-SI" altLang="sl-SI" sz="2200" b="1" dirty="0">
                <a:solidFill>
                  <a:srgbClr val="0066FF"/>
                </a:solidFill>
              </a:rPr>
              <a:t>za okolje</a:t>
            </a:r>
            <a:endParaRPr lang="sl-SI" altLang="sl-SI" sz="2200" dirty="0">
              <a:solidFill>
                <a:srgbClr val="0066FF"/>
              </a:solidFill>
            </a:endParaRPr>
          </a:p>
          <a:p>
            <a:pPr marL="0" indent="0" eaLnBrk="1" fontAlgn="auto" hangingPunct="1">
              <a:spcAft>
                <a:spcPts val="0"/>
              </a:spcAft>
              <a:buFont typeface="Wingdings 3" charset="2"/>
              <a:buNone/>
              <a:defRPr/>
            </a:pPr>
            <a:endParaRPr lang="sl-SI" altLang="sl-SI" sz="2400" dirty="0">
              <a:solidFill>
                <a:srgbClr val="0066FF"/>
              </a:solidFill>
            </a:endParaRPr>
          </a:p>
          <a:p>
            <a:pPr marL="384175" indent="-384175" eaLnBrk="1" fontAlgn="auto" hangingPunct="1">
              <a:spcAft>
                <a:spcPts val="0"/>
              </a:spcAft>
              <a:buFont typeface="Wingdings 3" charset="2"/>
              <a:buBlip>
                <a:blip r:embed="rId2"/>
              </a:buBlip>
              <a:defRPr/>
            </a:pPr>
            <a:endParaRPr lang="sl-SI" altLang="sl-SI" sz="2400" dirty="0">
              <a:solidFill>
                <a:schemeClr val="tx1">
                  <a:lumMod val="75000"/>
                  <a:lumOff val="25000"/>
                </a:schemeClr>
              </a:solidFill>
            </a:endParaRPr>
          </a:p>
          <a:p>
            <a:pPr marL="384175" indent="-384175" eaLnBrk="1" fontAlgn="auto" hangingPunct="1">
              <a:spcAft>
                <a:spcPts val="0"/>
              </a:spcAft>
              <a:buFont typeface="Wingdings 3" charset="2"/>
              <a:buBlip>
                <a:blip r:embed="rId2"/>
              </a:buBlip>
              <a:defRPr/>
            </a:pPr>
            <a:endParaRPr lang="sl-SI" altLang="sl-SI" sz="2400" dirty="0">
              <a:solidFill>
                <a:schemeClr val="tx1">
                  <a:lumMod val="75000"/>
                  <a:lumOff val="25000"/>
                </a:schemeClr>
              </a:solidFill>
            </a:endParaRPr>
          </a:p>
          <a:p>
            <a:pPr marL="384175" indent="-384175" eaLnBrk="1" fontAlgn="auto" hangingPunct="1">
              <a:spcAft>
                <a:spcPts val="0"/>
              </a:spcAft>
              <a:buFont typeface="Wingdings 3" charset="2"/>
              <a:buNone/>
              <a:defRPr/>
            </a:pPr>
            <a:r>
              <a:rPr lang="sl-SI" altLang="sl-SI" sz="2400" dirty="0">
                <a:solidFill>
                  <a:schemeClr val="tx1">
                    <a:lumMod val="75000"/>
                    <a:lumOff val="25000"/>
                  </a:schemeClr>
                </a:solidFill>
              </a:rPr>
              <a:t>                              </a:t>
            </a:r>
          </a:p>
        </p:txBody>
      </p:sp>
      <p:pic>
        <p:nvPicPr>
          <p:cNvPr id="37892" name="Picture 2"/>
          <p:cNvPicPr>
            <a:picLocks noChangeAspect="1" noChangeArrowheads="1"/>
          </p:cNvPicPr>
          <p:nvPr/>
        </p:nvPicPr>
        <p:blipFill>
          <a:blip r:embed="rId3" cstate="print"/>
          <a:srcRect/>
          <a:stretch>
            <a:fillRect/>
          </a:stretch>
        </p:blipFill>
        <p:spPr bwMode="auto">
          <a:xfrm>
            <a:off x="1900238" y="1031875"/>
            <a:ext cx="4991100" cy="1323975"/>
          </a:xfrm>
          <a:prstGeom prst="rect">
            <a:avLst/>
          </a:prstGeom>
          <a:noFill/>
          <a:ln w="9525">
            <a:noFill/>
            <a:miter lim="800000"/>
            <a:headEnd/>
            <a:tailEnd/>
          </a:ln>
        </p:spPr>
      </p:pic>
      <p:pic>
        <p:nvPicPr>
          <p:cNvPr id="37893" name="Picture 3"/>
          <p:cNvPicPr>
            <a:picLocks noChangeAspect="1" noChangeArrowheads="1"/>
          </p:cNvPicPr>
          <p:nvPr/>
        </p:nvPicPr>
        <p:blipFill>
          <a:blip r:embed="rId4" cstate="print"/>
          <a:srcRect/>
          <a:stretch>
            <a:fillRect/>
          </a:stretch>
        </p:blipFill>
        <p:spPr bwMode="auto">
          <a:xfrm>
            <a:off x="1900238" y="2930525"/>
            <a:ext cx="6267450" cy="1285875"/>
          </a:xfrm>
          <a:prstGeom prst="rect">
            <a:avLst/>
          </a:prstGeom>
          <a:noFill/>
          <a:ln w="9525">
            <a:noFill/>
            <a:miter lim="800000"/>
            <a:headEnd/>
            <a:tailEnd/>
          </a:ln>
        </p:spPr>
      </p:pic>
      <p:pic>
        <p:nvPicPr>
          <p:cNvPr id="37894" name="Picture 4"/>
          <p:cNvPicPr>
            <a:picLocks noChangeAspect="1" noChangeArrowheads="1"/>
          </p:cNvPicPr>
          <p:nvPr/>
        </p:nvPicPr>
        <p:blipFill>
          <a:blip r:embed="rId5" cstate="print"/>
          <a:srcRect/>
          <a:stretch>
            <a:fillRect/>
          </a:stretch>
        </p:blipFill>
        <p:spPr bwMode="auto">
          <a:xfrm>
            <a:off x="2063750" y="4724400"/>
            <a:ext cx="1314450" cy="1257300"/>
          </a:xfrm>
          <a:prstGeom prst="rect">
            <a:avLst/>
          </a:prstGeom>
          <a:noFill/>
          <a:ln w="9525">
            <a:noFill/>
            <a:miter lim="800000"/>
            <a:headEnd/>
            <a:tailEnd/>
          </a:ln>
        </p:spPr>
      </p:pic>
      <p:sp>
        <p:nvSpPr>
          <p:cNvPr id="37895" name="Pravokotnik 7"/>
          <p:cNvSpPr>
            <a:spLocks noChangeArrowheads="1"/>
          </p:cNvSpPr>
          <p:nvPr/>
        </p:nvSpPr>
        <p:spPr bwMode="auto">
          <a:xfrm>
            <a:off x="4575175" y="4826000"/>
            <a:ext cx="6092825" cy="2032000"/>
          </a:xfrm>
          <a:prstGeom prst="rect">
            <a:avLst/>
          </a:prstGeom>
          <a:noFill/>
          <a:ln w="9525">
            <a:noFill/>
            <a:miter lim="800000"/>
            <a:headEnd/>
            <a:tailEnd/>
          </a:ln>
        </p:spPr>
        <p:txBody>
          <a:bodyPr wrap="none">
            <a:spAutoFit/>
          </a:bodyPr>
          <a:lstStyle/>
          <a:p>
            <a:pPr marL="290513" indent="-290513" eaLnBrk="1" hangingPunct="1">
              <a:spcBef>
                <a:spcPct val="50000"/>
              </a:spcBef>
              <a:buFontTx/>
              <a:buBlip>
                <a:blip r:embed="rId2"/>
              </a:buBlip>
            </a:pPr>
            <a:r>
              <a:rPr lang="sl-SI" altLang="sl-SI" sz="2400" b="1" u="sng">
                <a:solidFill>
                  <a:srgbClr val="FF0000"/>
                </a:solidFill>
                <a:cs typeface="Times New Roman" pitchFamily="18" charset="0"/>
              </a:rPr>
              <a:t>H – stavki: o nevarnosti </a:t>
            </a:r>
          </a:p>
          <a:p>
            <a:pPr marL="290513" indent="-290513" eaLnBrk="1" hangingPunct="1">
              <a:spcBef>
                <a:spcPct val="50000"/>
              </a:spcBef>
              <a:buFontTx/>
              <a:buBlip>
                <a:blip r:embed="rId2"/>
              </a:buBlip>
            </a:pPr>
            <a:r>
              <a:rPr lang="sl-SI" altLang="sl-SI" sz="2400" b="1" u="sng">
                <a:solidFill>
                  <a:srgbClr val="FF0000"/>
                </a:solidFill>
                <a:cs typeface="Times New Roman" pitchFamily="18" charset="0"/>
              </a:rPr>
              <a:t>P – previdnostni stavki </a:t>
            </a:r>
            <a:r>
              <a:rPr lang="sl-SI" altLang="sl-SI" sz="2000">
                <a:solidFill>
                  <a:srgbClr val="FF0000"/>
                </a:solidFill>
                <a:cs typeface="Times New Roman" pitchFamily="18" charset="0"/>
              </a:rPr>
              <a:t>(splošno,</a:t>
            </a:r>
          </a:p>
          <a:p>
            <a:pPr marL="290513" indent="-290513" eaLnBrk="1" hangingPunct="1">
              <a:spcBef>
                <a:spcPct val="50000"/>
              </a:spcBef>
            </a:pPr>
            <a:r>
              <a:rPr lang="sl-SI" altLang="sl-SI" sz="2000">
                <a:solidFill>
                  <a:srgbClr val="FF0000"/>
                </a:solidFill>
                <a:cs typeface="Times New Roman" pitchFamily="18" charset="0"/>
              </a:rPr>
              <a:t> preprečevanje, odziv, shranjevanje, odstranjevanje)</a:t>
            </a:r>
          </a:p>
          <a:p>
            <a:pPr marL="290513" indent="-290513" eaLnBrk="1" hangingPunct="1">
              <a:spcBef>
                <a:spcPct val="50000"/>
              </a:spcBef>
              <a:buFontTx/>
              <a:buBlip>
                <a:blip r:embed="rId2"/>
              </a:buBlip>
            </a:pPr>
            <a:endParaRPr lang="sl-SI" altLang="sl-SI" sz="240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a:xfrm>
            <a:off x="2424113" y="0"/>
            <a:ext cx="7772400" cy="539750"/>
          </a:xfrm>
        </p:spPr>
        <p:txBody>
          <a:bodyPr rtlCol="0">
            <a:normAutofit fontScale="90000"/>
          </a:bodyPr>
          <a:lstStyle/>
          <a:p>
            <a:pPr eaLnBrk="1" fontAlgn="auto" hangingPunct="1">
              <a:spcAft>
                <a:spcPts val="0"/>
              </a:spcAft>
              <a:defRPr/>
            </a:pPr>
            <a:r>
              <a:rPr lang="sl-SI" altLang="sl-SI" b="1">
                <a:solidFill>
                  <a:srgbClr val="FF0000"/>
                </a:solidFill>
                <a:effectLst>
                  <a:outerShdw blurRad="38100" dist="38100" dir="2700000" algn="tl">
                    <a:srgbClr val="000000"/>
                  </a:outerShdw>
                </a:effectLst>
                <a:cs typeface="Times New Roman" panose="02020603050405020304" pitchFamily="18" charset="0"/>
              </a:rPr>
              <a:t>PRVA POMOČ</a:t>
            </a:r>
            <a:endParaRPr lang="sl-SI" altLang="sl-SI">
              <a:solidFill>
                <a:srgbClr val="FF0000"/>
              </a:solidFill>
            </a:endParaRPr>
          </a:p>
        </p:txBody>
      </p:sp>
      <p:sp>
        <p:nvSpPr>
          <p:cNvPr id="148483" name="Rectangle 3"/>
          <p:cNvSpPr>
            <a:spLocks noGrp="1" noChangeArrowheads="1"/>
          </p:cNvSpPr>
          <p:nvPr>
            <p:ph type="subTitle" idx="4294967295"/>
          </p:nvPr>
        </p:nvSpPr>
        <p:spPr>
          <a:xfrm>
            <a:off x="387350" y="869950"/>
            <a:ext cx="10609263" cy="5402263"/>
          </a:xfrm>
        </p:spPr>
        <p:txBody>
          <a:bodyPr rtlCol="0">
            <a:normAutofit fontScale="92500" lnSpcReduction="20000"/>
          </a:bodyPr>
          <a:lstStyle/>
          <a:p>
            <a:pPr marL="384175" indent="-384175" eaLnBrk="1" fontAlgn="auto" hangingPunct="1">
              <a:spcAft>
                <a:spcPts val="0"/>
              </a:spcAft>
              <a:buFont typeface="Wingdings 3" charset="2"/>
              <a:buNone/>
              <a:defRPr/>
            </a:pPr>
            <a:endParaRPr lang="sl-SI" altLang="sl-SI" sz="2000" b="1" dirty="0">
              <a:solidFill>
                <a:schemeClr val="tx1">
                  <a:lumMod val="75000"/>
                  <a:lumOff val="25000"/>
                </a:schemeClr>
              </a:solidFill>
              <a:latin typeface="Calibri" panose="020F0502020204030204" pitchFamily="34" charset="0"/>
              <a:cs typeface="Times New Roman" panose="02020603050405020304" pitchFamily="18" charset="0"/>
            </a:endParaRPr>
          </a:p>
          <a:p>
            <a:pPr marL="384175" indent="-384175" eaLnBrk="1" fontAlgn="auto" hangingPunct="1">
              <a:spcAft>
                <a:spcPts val="0"/>
              </a:spcAft>
              <a:buFont typeface="Wingdings 3" charset="2"/>
              <a:buNone/>
              <a:defRPr/>
            </a:pPr>
            <a:r>
              <a:rPr lang="sl-SI" altLang="sl-SI" sz="2000" b="1" dirty="0">
                <a:solidFill>
                  <a:schemeClr val="tx1">
                    <a:lumMod val="75000"/>
                    <a:lumOff val="25000"/>
                  </a:schemeClr>
                </a:solidFill>
                <a:latin typeface="Calibri" panose="020F0502020204030204" pitchFamily="34" charset="0"/>
                <a:cs typeface="Times New Roman" panose="02020603050405020304" pitchFamily="18" charset="0"/>
              </a:rPr>
              <a:t>Pravilnik o organizaciji, materialu in opremi za prvo pomoč na delovnem mestu(</a:t>
            </a:r>
            <a:r>
              <a:rPr lang="sl-SI" altLang="sl-SI" sz="2000" b="1" dirty="0" err="1">
                <a:solidFill>
                  <a:schemeClr val="tx1">
                    <a:lumMod val="75000"/>
                    <a:lumOff val="25000"/>
                  </a:schemeClr>
                </a:solidFill>
                <a:latin typeface="Calibri" panose="020F0502020204030204" pitchFamily="34" charset="0"/>
                <a:cs typeface="Times New Roman" panose="02020603050405020304" pitchFamily="18" charset="0"/>
              </a:rPr>
              <a:t>Ur.l</a:t>
            </a:r>
            <a:r>
              <a:rPr lang="sl-SI" altLang="sl-SI" sz="2000" b="1" dirty="0">
                <a:solidFill>
                  <a:schemeClr val="tx1">
                    <a:lumMod val="75000"/>
                    <a:lumOff val="25000"/>
                  </a:schemeClr>
                </a:solidFill>
                <a:latin typeface="Calibri" panose="020F0502020204030204" pitchFamily="34" charset="0"/>
                <a:cs typeface="Times New Roman" panose="02020603050405020304" pitchFamily="18" charset="0"/>
              </a:rPr>
              <a:t>. RS, št. 136/06)</a:t>
            </a:r>
          </a:p>
          <a:p>
            <a:pPr marL="384175" indent="-384175" eaLnBrk="1" fontAlgn="auto" hangingPunct="1">
              <a:spcAft>
                <a:spcPts val="0"/>
              </a:spcAft>
              <a:buFont typeface="Wingdings 3" charset="2"/>
              <a:buNone/>
              <a:defRPr/>
            </a:pPr>
            <a:endParaRPr lang="sl-SI" altLang="sl-SI" sz="2000" b="1" dirty="0">
              <a:solidFill>
                <a:schemeClr val="tx1">
                  <a:lumMod val="75000"/>
                  <a:lumOff val="25000"/>
                </a:schemeClr>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2200" dirty="0">
                <a:solidFill>
                  <a:schemeClr val="tx1"/>
                </a:solidFill>
                <a:latin typeface="Calibri" panose="020F0502020204030204" pitchFamily="34" charset="0"/>
              </a:rPr>
              <a:t>Delodajalec mora zagotoviti, da je v delovnem procesu</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(če gre za nevarnejša dela na 20 delavcev)</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vsaki krajevno ločeni enoti in vsaki delovni </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izmeni prisoten vsaj en delavec, ki je</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usposobljen za izvajanje prve pomoči. </a:t>
            </a:r>
          </a:p>
          <a:p>
            <a:pPr marL="384175" indent="-384175" eaLnBrk="1" fontAlgn="auto" hangingPunct="1">
              <a:spcAft>
                <a:spcPts val="0"/>
              </a:spcAft>
              <a:buClr>
                <a:srgbClr val="BA58B1"/>
              </a:buClr>
              <a:buFont typeface="Wingdings" panose="05000000000000000000" pitchFamily="2" charset="2"/>
              <a:buChar char="§"/>
              <a:defRPr/>
            </a:pPr>
            <a:r>
              <a:rPr lang="sl-SI" altLang="sl-SI" sz="2200" dirty="0">
                <a:solidFill>
                  <a:schemeClr val="tx1"/>
                </a:solidFill>
                <a:latin typeface="Calibri" panose="020F0502020204030204" pitchFamily="34" charset="0"/>
              </a:rPr>
              <a:t>Delodajalec mora zagotoviti, da je na </a:t>
            </a:r>
          </a:p>
          <a:p>
            <a:pPr marL="384175" indent="-384175" eaLnBrk="1" fontAlgn="auto" hangingPunct="1">
              <a:spcAft>
                <a:spcPts val="0"/>
              </a:spcAft>
              <a:buClr>
                <a:srgbClr val="BA58B1"/>
              </a:buClr>
              <a:buFont typeface="Wingdings 3" charset="2"/>
              <a:buNone/>
              <a:defRPr/>
            </a:pPr>
            <a:r>
              <a:rPr lang="sl-SI" altLang="sl-SI" sz="2200" u="sng" dirty="0">
                <a:solidFill>
                  <a:schemeClr val="tx1"/>
                </a:solidFill>
                <a:latin typeface="Calibri" panose="020F0502020204030204" pitchFamily="34" charset="0"/>
              </a:rPr>
              <a:t>vsakih 50 </a:t>
            </a:r>
            <a:r>
              <a:rPr lang="sl-SI" altLang="sl-SI" sz="2200" dirty="0">
                <a:solidFill>
                  <a:schemeClr val="tx1"/>
                </a:solidFill>
                <a:latin typeface="Calibri" panose="020F0502020204030204" pitchFamily="34" charset="0"/>
              </a:rPr>
              <a:t>zaposlenih delavcev oz. če gre za nevarnejša dela na 20 delavcev (upoštevati tudi število drugih</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oseb, ki so običajno navzoče) oz. na </a:t>
            </a:r>
            <a:r>
              <a:rPr lang="sl-SI" altLang="sl-SI" sz="2200" u="sng" dirty="0">
                <a:solidFill>
                  <a:schemeClr val="tx1"/>
                </a:solidFill>
                <a:latin typeface="Calibri" panose="020F0502020204030204" pitchFamily="34" charset="0"/>
              </a:rPr>
              <a:t>vsako delovno enoto</a:t>
            </a:r>
          </a:p>
          <a:p>
            <a:pPr marL="384175" indent="-384175" eaLnBrk="1" fontAlgn="auto" hangingPunct="1">
              <a:spcAft>
                <a:spcPts val="0"/>
              </a:spcAft>
              <a:buClr>
                <a:srgbClr val="BA58B1"/>
              </a:buClr>
              <a:buFont typeface="Wingdings 3" charset="2"/>
              <a:buNone/>
              <a:defRPr/>
            </a:pPr>
            <a:r>
              <a:rPr lang="sl-SI" altLang="sl-SI" sz="2200" dirty="0">
                <a:solidFill>
                  <a:schemeClr val="tx1"/>
                </a:solidFill>
                <a:latin typeface="Calibri" panose="020F0502020204030204" pitchFamily="34" charset="0"/>
              </a:rPr>
              <a:t>na razpolago vsaj ena omarica za prvo pomoč.</a:t>
            </a:r>
          </a:p>
          <a:p>
            <a:pPr marL="384175" indent="-384175" eaLnBrk="1" fontAlgn="auto" hangingPunct="1">
              <a:spcAft>
                <a:spcPts val="0"/>
              </a:spcAft>
              <a:buClr>
                <a:srgbClr val="BA58B1"/>
              </a:buClr>
              <a:buFont typeface="Wingdings" panose="05000000000000000000" pitchFamily="2" charset="2"/>
              <a:buChar char="§"/>
              <a:defRPr/>
            </a:pPr>
            <a:r>
              <a:rPr lang="sl-SI" altLang="sl-SI" sz="2200" dirty="0">
                <a:solidFill>
                  <a:schemeClr val="tx1"/>
                </a:solidFill>
                <a:latin typeface="Calibri" panose="020F0502020204030204" pitchFamily="34" charset="0"/>
              </a:rPr>
              <a:t>Številke na omarici, vsebina, dostop do omarice!</a:t>
            </a:r>
          </a:p>
          <a:p>
            <a:pPr marL="384175" indent="-384175" eaLnBrk="1" fontAlgn="auto" hangingPunct="1">
              <a:spcAft>
                <a:spcPts val="0"/>
              </a:spcAft>
              <a:buClr>
                <a:srgbClr val="BA58B1"/>
              </a:buClr>
              <a:buFont typeface="Wingdings 3" charset="2"/>
              <a:buNone/>
              <a:defRPr/>
            </a:pPr>
            <a:endParaRPr lang="sl-SI" altLang="sl-SI" sz="2000" b="1" dirty="0">
              <a:solidFill>
                <a:schemeClr val="tx1">
                  <a:lumMod val="75000"/>
                  <a:lumOff val="25000"/>
                </a:schemeClr>
              </a:solidFill>
              <a:latin typeface="Calibri" panose="020F0502020204030204" pitchFamily="34" charset="0"/>
            </a:endParaRPr>
          </a:p>
          <a:p>
            <a:pPr marL="384175" indent="-384175" eaLnBrk="1" fontAlgn="auto" hangingPunct="1">
              <a:spcAft>
                <a:spcPts val="0"/>
              </a:spcAft>
              <a:buFont typeface="Wingdings 3" charset="2"/>
              <a:buNone/>
              <a:defRPr/>
            </a:pPr>
            <a:endParaRPr lang="sl-SI" altLang="sl-SI" sz="2400" dirty="0">
              <a:solidFill>
                <a:schemeClr val="tx1">
                  <a:lumMod val="75000"/>
                  <a:lumOff val="25000"/>
                </a:schemeClr>
              </a:solidFill>
            </a:endParaRPr>
          </a:p>
        </p:txBody>
      </p:sp>
      <p:pic>
        <p:nvPicPr>
          <p:cNvPr id="38916" name="Picture 6"/>
          <p:cNvPicPr>
            <a:picLocks noChangeAspect="1" noChangeArrowheads="1"/>
          </p:cNvPicPr>
          <p:nvPr/>
        </p:nvPicPr>
        <p:blipFill>
          <a:blip r:embed="rId2" cstate="print"/>
          <a:srcRect/>
          <a:stretch>
            <a:fillRect/>
          </a:stretch>
        </p:blipFill>
        <p:spPr bwMode="auto">
          <a:xfrm>
            <a:off x="8153400" y="2286000"/>
            <a:ext cx="25146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2895600" y="152400"/>
            <a:ext cx="7772400" cy="612775"/>
          </a:xfrm>
        </p:spPr>
        <p:txBody>
          <a:bodyPr rtlCol="0">
            <a:normAutofit/>
          </a:bodyPr>
          <a:lstStyle/>
          <a:p>
            <a:pPr eaLnBrk="1" fontAlgn="auto" hangingPunct="1">
              <a:spcAft>
                <a:spcPts val="0"/>
              </a:spcAft>
              <a:defRPr/>
            </a:pPr>
            <a:r>
              <a:rPr lang="sl-SI" altLang="sl-SI" sz="2800" b="1" dirty="0">
                <a:solidFill>
                  <a:srgbClr val="FF0000"/>
                </a:solidFill>
                <a:effectLst>
                  <a:outerShdw blurRad="38100" dist="38100" dir="2700000" algn="tl">
                    <a:srgbClr val="000000"/>
                  </a:outerShdw>
                </a:effectLst>
              </a:rPr>
              <a:t>ROČNO PREMEŠČANJE BREMEN</a:t>
            </a:r>
          </a:p>
        </p:txBody>
      </p:sp>
      <p:sp>
        <p:nvSpPr>
          <p:cNvPr id="149507" name="Rectangle 3"/>
          <p:cNvSpPr>
            <a:spLocks noGrp="1" noChangeArrowheads="1"/>
          </p:cNvSpPr>
          <p:nvPr>
            <p:ph type="subTitle" idx="4294967295"/>
          </p:nvPr>
        </p:nvSpPr>
        <p:spPr>
          <a:xfrm>
            <a:off x="522288" y="1295400"/>
            <a:ext cx="10298112" cy="5562600"/>
          </a:xfrm>
        </p:spPr>
        <p:txBody>
          <a:bodyPr rtlCol="0">
            <a:normAutofit/>
          </a:bodyPr>
          <a:lstStyle/>
          <a:p>
            <a:pPr marL="384175" indent="-384175" eaLnBrk="1" fontAlgn="auto" hangingPunct="1">
              <a:lnSpc>
                <a:spcPct val="80000"/>
              </a:lnSpc>
              <a:spcAft>
                <a:spcPts val="0"/>
              </a:spcAft>
              <a:buFont typeface="Wingdings 3" charset="2"/>
              <a:buNone/>
              <a:defRPr/>
            </a:pPr>
            <a:r>
              <a:rPr lang="sl-SI" altLang="sl-SI" sz="2400" b="1" dirty="0">
                <a:solidFill>
                  <a:schemeClr val="tx1"/>
                </a:solidFill>
                <a:latin typeface="Calibri" panose="020F0502020204030204" pitchFamily="34" charset="0"/>
              </a:rPr>
              <a:t>Pravilnik o zagotavljanju varnosti in zdravja pri ročnem premeščanju bremen</a:t>
            </a:r>
            <a:r>
              <a:rPr lang="sl-SI" altLang="sl-SI" sz="2400" dirty="0">
                <a:solidFill>
                  <a:schemeClr val="tx1"/>
                </a:solidFill>
                <a:latin typeface="Calibri" panose="020F0502020204030204" pitchFamily="34" charset="0"/>
              </a:rPr>
              <a:t> (Ur</a:t>
            </a:r>
            <a:r>
              <a:rPr lang="sl-SI" altLang="sl-SI" sz="2400" dirty="0" smtClean="0">
                <a:solidFill>
                  <a:schemeClr val="tx1"/>
                </a:solidFill>
                <a:latin typeface="Calibri" panose="020F0502020204030204" pitchFamily="34" charset="0"/>
              </a:rPr>
              <a:t>. l</a:t>
            </a:r>
            <a:r>
              <a:rPr lang="sl-SI" altLang="sl-SI" sz="2400" dirty="0">
                <a:solidFill>
                  <a:schemeClr val="tx1"/>
                </a:solidFill>
                <a:latin typeface="Calibri" panose="020F0502020204030204" pitchFamily="34" charset="0"/>
              </a:rPr>
              <a:t>. RS, št. 73/05)</a:t>
            </a:r>
          </a:p>
          <a:p>
            <a:pPr marL="384175" indent="-384175" eaLnBrk="1" fontAlgn="auto" hangingPunct="1">
              <a:lnSpc>
                <a:spcPct val="80000"/>
              </a:lnSpc>
              <a:spcAft>
                <a:spcPts val="0"/>
              </a:spcAft>
              <a:buFont typeface="Wingdings 3" charset="2"/>
              <a:buBlip>
                <a:blip r:embed="rId2"/>
              </a:buBlip>
              <a:defRPr/>
            </a:pPr>
            <a:r>
              <a:rPr lang="sl-SI" altLang="sl-SI" sz="2400" b="1" dirty="0">
                <a:solidFill>
                  <a:schemeClr val="tx1"/>
                </a:solidFill>
                <a:latin typeface="Calibri" panose="020F0502020204030204" pitchFamily="34" charset="0"/>
                <a:cs typeface="Times New Roman" panose="02020603050405020304" pitchFamily="18" charset="0"/>
              </a:rPr>
              <a:t>Najve</a:t>
            </a:r>
            <a:r>
              <a:rPr lang="sl-SI" altLang="sl-SI" sz="2400" b="1" dirty="0">
                <a:solidFill>
                  <a:schemeClr val="tx1"/>
                </a:solidFill>
                <a:latin typeface="Calibri" panose="020F0502020204030204" pitchFamily="34" charset="0"/>
              </a:rPr>
              <a:t>č</a:t>
            </a:r>
            <a:r>
              <a:rPr lang="sl-SI" altLang="sl-SI" sz="2400" b="1" dirty="0">
                <a:solidFill>
                  <a:schemeClr val="tx1"/>
                </a:solidFill>
                <a:latin typeface="Calibri" panose="020F0502020204030204" pitchFamily="34" charset="0"/>
                <a:cs typeface="Times New Roman" panose="02020603050405020304" pitchFamily="18" charset="0"/>
              </a:rPr>
              <a:t>je dovoljene mase bremen za premeš</a:t>
            </a:r>
            <a:r>
              <a:rPr lang="sl-SI" altLang="sl-SI" sz="2400" b="1" dirty="0">
                <a:solidFill>
                  <a:schemeClr val="tx1"/>
                </a:solidFill>
                <a:latin typeface="Calibri" panose="020F0502020204030204" pitchFamily="34" charset="0"/>
              </a:rPr>
              <a:t>č</a:t>
            </a:r>
            <a:r>
              <a:rPr lang="sl-SI" altLang="sl-SI" sz="2400" b="1" dirty="0">
                <a:solidFill>
                  <a:schemeClr val="tx1"/>
                </a:solidFill>
                <a:latin typeface="Calibri" panose="020F0502020204030204" pitchFamily="34" charset="0"/>
                <a:cs typeface="Times New Roman" panose="02020603050405020304" pitchFamily="18" charset="0"/>
              </a:rPr>
              <a:t>anje:</a:t>
            </a:r>
            <a:r>
              <a:rPr lang="sl-SI" altLang="sl-SI" sz="2400" dirty="0">
                <a:solidFill>
                  <a:schemeClr val="tx1"/>
                </a:solidFill>
                <a:latin typeface="Calibri" panose="020F0502020204030204" pitchFamily="34" charset="0"/>
              </a:rPr>
              <a:t> </a:t>
            </a:r>
          </a:p>
          <a:p>
            <a:pPr marL="384175" indent="-384175" eaLnBrk="1" fontAlgn="auto" hangingPunct="1">
              <a:lnSpc>
                <a:spcPct val="80000"/>
              </a:lnSpc>
              <a:spcAft>
                <a:spcPts val="0"/>
              </a:spcAft>
              <a:buFont typeface="Wingdings 3" charset="2"/>
              <a:buBlip>
                <a:blip r:embed="rId2"/>
              </a:buBlip>
              <a:defRPr/>
            </a:pPr>
            <a:endParaRPr lang="sl-SI" altLang="sl-SI" sz="2800" dirty="0">
              <a:solidFill>
                <a:srgbClr val="0066FF"/>
              </a:solidFill>
            </a:endParaRPr>
          </a:p>
          <a:p>
            <a:pPr marL="384175" indent="-384175" eaLnBrk="1" fontAlgn="auto" hangingPunct="1">
              <a:lnSpc>
                <a:spcPct val="80000"/>
              </a:lnSpc>
              <a:spcAft>
                <a:spcPts val="0"/>
              </a:spcAft>
              <a:buFont typeface="Wingdings 3" charset="2"/>
              <a:buBlip>
                <a:blip r:embed="rId2"/>
              </a:buBlip>
              <a:defRPr/>
            </a:pPr>
            <a:endParaRPr lang="sl-SI" altLang="sl-SI" sz="2800" dirty="0">
              <a:solidFill>
                <a:srgbClr val="0066FF"/>
              </a:solidFill>
            </a:endParaRPr>
          </a:p>
          <a:p>
            <a:pPr marL="384175" indent="-384175" eaLnBrk="1" fontAlgn="auto" hangingPunct="1">
              <a:lnSpc>
                <a:spcPct val="80000"/>
              </a:lnSpc>
              <a:spcAft>
                <a:spcPts val="0"/>
              </a:spcAft>
              <a:buFont typeface="Wingdings 3" charset="2"/>
              <a:buBlip>
                <a:blip r:embed="rId2"/>
              </a:buBlip>
              <a:defRPr/>
            </a:pPr>
            <a:endParaRPr lang="sl-SI" altLang="sl-SI" sz="2800" dirty="0">
              <a:solidFill>
                <a:srgbClr val="0066FF"/>
              </a:solidFill>
            </a:endParaRPr>
          </a:p>
          <a:p>
            <a:pPr marL="384175" indent="-384175" eaLnBrk="1" fontAlgn="auto" hangingPunct="1">
              <a:lnSpc>
                <a:spcPct val="80000"/>
              </a:lnSpc>
              <a:spcAft>
                <a:spcPts val="0"/>
              </a:spcAft>
              <a:buFont typeface="Wingdings 3" charset="2"/>
              <a:buBlip>
                <a:blip r:embed="rId2"/>
              </a:buBlip>
              <a:defRPr/>
            </a:pPr>
            <a:endParaRPr lang="sl-SI" altLang="sl-SI" sz="2800" dirty="0">
              <a:solidFill>
                <a:srgbClr val="0066FF"/>
              </a:solidFill>
            </a:endParaRPr>
          </a:p>
          <a:p>
            <a:pPr marL="384175" indent="-384175" eaLnBrk="1" fontAlgn="auto" hangingPunct="1">
              <a:lnSpc>
                <a:spcPct val="80000"/>
              </a:lnSpc>
              <a:spcAft>
                <a:spcPts val="0"/>
              </a:spcAft>
              <a:buFont typeface="Wingdings 3" charset="2"/>
              <a:buBlip>
                <a:blip r:embed="rId2"/>
              </a:buBlip>
              <a:defRPr/>
            </a:pPr>
            <a:endParaRPr lang="sl-SI" altLang="sl-SI" sz="2800" dirty="0">
              <a:solidFill>
                <a:srgbClr val="0066FF"/>
              </a:solidFill>
            </a:endParaRPr>
          </a:p>
          <a:p>
            <a:pPr marL="384175" indent="-384175" eaLnBrk="1" fontAlgn="auto" hangingPunct="1">
              <a:lnSpc>
                <a:spcPct val="80000"/>
              </a:lnSpc>
              <a:spcAft>
                <a:spcPts val="0"/>
              </a:spcAft>
              <a:buFont typeface="Wingdings 3" charset="2"/>
              <a:buNone/>
              <a:defRPr/>
            </a:pPr>
            <a:endParaRPr lang="sl-SI" altLang="sl-SI" sz="2800" dirty="0">
              <a:solidFill>
                <a:srgbClr val="0066FF"/>
              </a:solidFill>
            </a:endParaRPr>
          </a:p>
          <a:p>
            <a:pPr marL="0" indent="0" eaLnBrk="1" fontAlgn="auto" hangingPunct="1">
              <a:lnSpc>
                <a:spcPct val="80000"/>
              </a:lnSpc>
              <a:spcAft>
                <a:spcPts val="0"/>
              </a:spcAft>
              <a:buFont typeface="Wingdings 3" charset="2"/>
              <a:buNone/>
              <a:defRPr/>
            </a:pPr>
            <a:r>
              <a:rPr lang="sl-SI" altLang="sl-SI" sz="2400" b="1" u="sng" dirty="0">
                <a:solidFill>
                  <a:srgbClr val="0066FF"/>
                </a:solidFill>
                <a:latin typeface="Calibri" panose="020F0502020204030204" pitchFamily="34" charset="0"/>
              </a:rPr>
              <a:t>Skupno sme delavec najhitreje v dveh urah premestiti le 1.000 kg najtežjih bremen in isti dan na sme biti obremenjen z dodatnim delom premeščanja.</a:t>
            </a:r>
            <a:r>
              <a:rPr lang="sl-SI" altLang="sl-SI" sz="2400" dirty="0">
                <a:solidFill>
                  <a:srgbClr val="0066FF"/>
                </a:solidFill>
                <a:latin typeface="Calibri" panose="020F0502020204030204" pitchFamily="34" charset="0"/>
              </a:rPr>
              <a:t>  </a:t>
            </a:r>
          </a:p>
          <a:p>
            <a:pPr marL="384175" indent="-384175" eaLnBrk="1" fontAlgn="auto" hangingPunct="1">
              <a:lnSpc>
                <a:spcPct val="80000"/>
              </a:lnSpc>
              <a:spcAft>
                <a:spcPts val="0"/>
              </a:spcAft>
              <a:buFont typeface="Wingdings 3" charset="2"/>
              <a:buBlip>
                <a:blip r:embed="rId2"/>
              </a:buBlip>
              <a:defRPr/>
            </a:pPr>
            <a:endParaRPr lang="sl-SI" altLang="sl-SI" sz="2400" dirty="0">
              <a:solidFill>
                <a:srgbClr val="0066FF"/>
              </a:solidFill>
              <a:latin typeface="Calibri" panose="020F0502020204030204" pitchFamily="34" charset="0"/>
            </a:endParaRPr>
          </a:p>
        </p:txBody>
      </p:sp>
      <p:graphicFrame>
        <p:nvGraphicFramePr>
          <p:cNvPr id="56427" name="Group 107"/>
          <p:cNvGraphicFramePr>
            <a:graphicFrameLocks noGrp="1"/>
          </p:cNvGraphicFramePr>
          <p:nvPr/>
        </p:nvGraphicFramePr>
        <p:xfrm>
          <a:off x="2286000" y="2655888"/>
          <a:ext cx="5486400" cy="2365375"/>
        </p:xfrm>
        <a:graphic>
          <a:graphicData uri="http://schemas.openxmlformats.org/drawingml/2006/table">
            <a:tbl>
              <a:tblPr/>
              <a:tblGrid>
                <a:gridCol w="2606675"/>
                <a:gridCol w="1393825"/>
                <a:gridCol w="1485900"/>
              </a:tblGrid>
              <a:tr h="473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STAROST</a:t>
                      </a:r>
                    </a:p>
                  </a:txBody>
                  <a:tcP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MOŠKI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rPr>
                        <a:t>ŽENSKE</a:t>
                      </a:r>
                    </a:p>
                  </a:txBody>
                  <a:tcPr horzOverflow="overflow">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473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 do 19 let</a:t>
                      </a:r>
                    </a:p>
                  </a:txBody>
                  <a:tcP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35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13</a:t>
                      </a:r>
                    </a:p>
                  </a:txBody>
                  <a:tcPr horzOverflow="overflow">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sng" strike="noStrike" cap="none" normalizeH="0" baseline="0" smtClean="0">
                          <a:ln>
                            <a:noFill/>
                          </a:ln>
                          <a:solidFill>
                            <a:schemeClr val="tx1"/>
                          </a:solidFill>
                          <a:effectLst/>
                          <a:latin typeface="Arial" panose="020B0604020202020204" pitchFamily="34" charset="0"/>
                          <a:cs typeface="Arial" panose="020B0604020202020204" pitchFamily="34" charset="0"/>
                        </a:rPr>
                        <a:t>nad 19 do 45 let</a:t>
                      </a:r>
                    </a:p>
                  </a:txBody>
                  <a:tcP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1" i="0" u="sng" strike="noStrike" cap="none" normalizeH="0" baseline="0" smtClean="0">
                          <a:ln>
                            <a:noFill/>
                          </a:ln>
                          <a:solidFill>
                            <a:schemeClr val="hlink"/>
                          </a:solidFill>
                          <a:effectLst/>
                          <a:latin typeface="Arial" panose="020B0604020202020204" pitchFamily="34" charset="0"/>
                          <a:cs typeface="Arial" panose="020B0604020202020204" pitchFamily="34" charset="0"/>
                        </a:rPr>
                        <a:t>55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1" i="0" u="sng" strike="noStrike" cap="none" normalizeH="0" baseline="0" smtClean="0">
                          <a:ln>
                            <a:noFill/>
                          </a:ln>
                          <a:solidFill>
                            <a:schemeClr val="hlink"/>
                          </a:solidFill>
                          <a:effectLst/>
                          <a:latin typeface="Arial" panose="020B0604020202020204" pitchFamily="34" charset="0"/>
                          <a:cs typeface="Arial" panose="020B0604020202020204" pitchFamily="34" charset="0"/>
                        </a:rPr>
                        <a:t>30</a:t>
                      </a:r>
                    </a:p>
                  </a:txBody>
                  <a:tcPr horzOverflow="overflow">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473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nad 45 let</a:t>
                      </a:r>
                    </a:p>
                  </a:txBody>
                  <a:tcP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45</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25</a:t>
                      </a:r>
                    </a:p>
                  </a:txBody>
                  <a:tcPr horzOverflow="overflow">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nosečnice</a:t>
                      </a:r>
                    </a:p>
                  </a:txBody>
                  <a:tcPr horzOverflow="overflow">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dirty="0" smtClean="0">
                          <a:ln>
                            <a:noFill/>
                          </a:ln>
                          <a:solidFill>
                            <a:srgbClr val="0033CC"/>
                          </a:solidFill>
                          <a:effectLst/>
                          <a:latin typeface="Arial" panose="020B0604020202020204" pitchFamily="34" charset="0"/>
                          <a:cs typeface="Arial" panose="020B0604020202020204" pitchFamily="34"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l-SI" altLang="sl-SI" sz="2400" b="0" i="0" u="none" strike="noStrike" cap="none" normalizeH="0" baseline="0" smtClean="0">
                          <a:ln>
                            <a:noFill/>
                          </a:ln>
                          <a:solidFill>
                            <a:srgbClr val="0033CC"/>
                          </a:solidFill>
                          <a:effectLst/>
                          <a:latin typeface="Arial" panose="020B0604020202020204" pitchFamily="34" charset="0"/>
                          <a:cs typeface="Arial" panose="020B0604020202020204" pitchFamily="34" charset="0"/>
                        </a:rPr>
                        <a:t>5</a:t>
                      </a:r>
                    </a:p>
                  </a:txBody>
                  <a:tcPr horzOverflow="overflow">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66" name="Picture 34"/>
          <p:cNvPicPr>
            <a:picLocks noChangeAspect="1" noChangeArrowheads="1"/>
          </p:cNvPicPr>
          <p:nvPr/>
        </p:nvPicPr>
        <p:blipFill>
          <a:blip r:embed="rId3" cstate="print"/>
          <a:srcRect/>
          <a:stretch>
            <a:fillRect/>
          </a:stretch>
        </p:blipFill>
        <p:spPr bwMode="auto">
          <a:xfrm>
            <a:off x="7924800" y="2667000"/>
            <a:ext cx="2514600" cy="235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ChangeAspect="1" noChangeArrowheads="1"/>
          </p:cNvPicPr>
          <p:nvPr/>
        </p:nvPicPr>
        <p:blipFill>
          <a:blip r:embed="rId2" cstate="print"/>
          <a:srcRect/>
          <a:stretch>
            <a:fillRect/>
          </a:stretch>
        </p:blipFill>
        <p:spPr bwMode="auto">
          <a:xfrm>
            <a:off x="7458075" y="4257675"/>
            <a:ext cx="3209925" cy="2600325"/>
          </a:xfrm>
          <a:prstGeom prst="rect">
            <a:avLst/>
          </a:prstGeom>
          <a:noFill/>
          <a:ln w="9525">
            <a:noFill/>
            <a:miter lim="800000"/>
            <a:headEnd/>
            <a:tailEnd/>
          </a:ln>
        </p:spPr>
      </p:pic>
      <p:pic>
        <p:nvPicPr>
          <p:cNvPr id="40963" name="Picture 6"/>
          <p:cNvPicPr>
            <a:picLocks noChangeAspect="1" noChangeArrowheads="1"/>
          </p:cNvPicPr>
          <p:nvPr/>
        </p:nvPicPr>
        <p:blipFill>
          <a:blip r:embed="rId3" cstate="print"/>
          <a:srcRect/>
          <a:stretch>
            <a:fillRect/>
          </a:stretch>
        </p:blipFill>
        <p:spPr bwMode="auto">
          <a:xfrm>
            <a:off x="8486775" y="0"/>
            <a:ext cx="2181225" cy="3990975"/>
          </a:xfrm>
          <a:prstGeom prst="rect">
            <a:avLst/>
          </a:prstGeom>
          <a:noFill/>
          <a:ln w="9525">
            <a:noFill/>
            <a:miter lim="800000"/>
            <a:headEnd/>
            <a:tailEnd/>
          </a:ln>
        </p:spPr>
      </p:pic>
      <p:sp>
        <p:nvSpPr>
          <p:cNvPr id="82946" name="Rectangle 2"/>
          <p:cNvSpPr>
            <a:spLocks noGrp="1" noChangeArrowheads="1"/>
          </p:cNvSpPr>
          <p:nvPr>
            <p:ph type="title" idx="4294967295"/>
          </p:nvPr>
        </p:nvSpPr>
        <p:spPr>
          <a:xfrm>
            <a:off x="1524000" y="115888"/>
            <a:ext cx="7164388" cy="801687"/>
          </a:xfrm>
        </p:spPr>
        <p:txBody>
          <a:bodyPr rtlCol="0">
            <a:normAutofit/>
          </a:bodyPr>
          <a:lstStyle/>
          <a:p>
            <a:pPr eaLnBrk="1" fontAlgn="auto" hangingPunct="1">
              <a:spcAft>
                <a:spcPts val="0"/>
              </a:spcAft>
              <a:defRPr/>
            </a:pPr>
            <a:r>
              <a:rPr lang="sl-SI" altLang="sl-SI" b="1">
                <a:solidFill>
                  <a:srgbClr val="FF0000"/>
                </a:solidFill>
                <a:effectLst>
                  <a:outerShdw blurRad="38100" dist="38100" dir="2700000" algn="tl">
                    <a:srgbClr val="000000"/>
                  </a:outerShdw>
                </a:effectLst>
              </a:rPr>
              <a:t>VZROKI ZA BOLEČINE V HRBTU</a:t>
            </a:r>
          </a:p>
        </p:txBody>
      </p:sp>
      <p:sp>
        <p:nvSpPr>
          <p:cNvPr id="40965" name="Rectangle 3"/>
          <p:cNvSpPr>
            <a:spLocks noGrp="1" noChangeArrowheads="1"/>
          </p:cNvSpPr>
          <p:nvPr>
            <p:ph type="body" idx="4294967295"/>
          </p:nvPr>
        </p:nvSpPr>
        <p:spPr>
          <a:xfrm>
            <a:off x="657225" y="917575"/>
            <a:ext cx="8229600" cy="5562600"/>
          </a:xfrm>
        </p:spPr>
        <p:txBody>
          <a:bodyPr/>
          <a:lstStyle/>
          <a:p>
            <a:pPr marL="384175" indent="-384175" eaLnBrk="1" hangingPunct="1">
              <a:buFont typeface="Wingdings 3" pitchFamily="18" charset="2"/>
              <a:buBlip>
                <a:blip r:embed="rId4"/>
              </a:buBlip>
            </a:pPr>
            <a:endParaRPr lang="sl-SI" altLang="sl-SI" sz="2000" b="1" smtClean="0">
              <a:latin typeface="Calibri" pitchFamily="34" charset="0"/>
            </a:endParaRPr>
          </a:p>
          <a:p>
            <a:pPr marL="384175" indent="-384175" eaLnBrk="1" hangingPunct="1">
              <a:buFont typeface="Wingdings 3" pitchFamily="18" charset="2"/>
              <a:buBlip>
                <a:blip r:embed="rId4"/>
              </a:buBlip>
            </a:pPr>
            <a:r>
              <a:rPr lang="sl-SI" altLang="sl-SI" sz="2000" b="1" smtClean="0">
                <a:solidFill>
                  <a:schemeClr val="tx1"/>
                </a:solidFill>
                <a:latin typeface="Calibri" pitchFamily="34" charset="0"/>
              </a:rPr>
              <a:t>Poškodba hrbtenice </a:t>
            </a:r>
            <a:r>
              <a:rPr lang="sl-SI" altLang="sl-SI" sz="2000" smtClean="0">
                <a:solidFill>
                  <a:schemeClr val="tx1"/>
                </a:solidFill>
                <a:latin typeface="Calibri" pitchFamily="34" charset="0"/>
              </a:rPr>
              <a:t>(nateg hrbtenice, zlom vretenc, </a:t>
            </a:r>
          </a:p>
          <a:p>
            <a:pPr marL="384175" indent="-384175" eaLnBrk="1" hangingPunct="1">
              <a:buFont typeface="Wingdings 3" pitchFamily="18" charset="2"/>
              <a:buNone/>
            </a:pPr>
            <a:r>
              <a:rPr lang="sl-SI" altLang="sl-SI" sz="2000" smtClean="0">
                <a:solidFill>
                  <a:schemeClr val="tx1"/>
                </a:solidFill>
                <a:latin typeface="Calibri" pitchFamily="34" charset="0"/>
              </a:rPr>
              <a:t>delni izpad medvretenčnih sklepov)</a:t>
            </a:r>
            <a:endParaRPr lang="sl-SI" altLang="sl-SI" sz="2000" b="1" smtClean="0">
              <a:solidFill>
                <a:schemeClr val="tx1"/>
              </a:solidFill>
              <a:latin typeface="Calibri" pitchFamily="34" charset="0"/>
            </a:endParaRPr>
          </a:p>
          <a:p>
            <a:pPr marL="384175" indent="-384175" eaLnBrk="1" hangingPunct="1">
              <a:buFont typeface="Wingdings 3" pitchFamily="18" charset="2"/>
              <a:buBlip>
                <a:blip r:embed="rId4"/>
              </a:buBlip>
            </a:pPr>
            <a:r>
              <a:rPr lang="sl-SI" altLang="sl-SI" sz="2000" b="1" smtClean="0">
                <a:solidFill>
                  <a:schemeClr val="tx1"/>
                </a:solidFill>
                <a:latin typeface="Calibri" pitchFamily="34" charset="0"/>
              </a:rPr>
              <a:t>Revmatična ali revmatizmu podobna obolenja</a:t>
            </a:r>
            <a:r>
              <a:rPr lang="sl-SI" altLang="sl-SI" sz="2000" smtClean="0">
                <a:solidFill>
                  <a:schemeClr val="tx1"/>
                </a:solidFill>
                <a:latin typeface="Calibri" pitchFamily="34" charset="0"/>
              </a:rPr>
              <a:t> </a:t>
            </a:r>
          </a:p>
          <a:p>
            <a:pPr marL="384175" indent="-384175" eaLnBrk="1" hangingPunct="1">
              <a:buFont typeface="Wingdings 3" pitchFamily="18" charset="2"/>
              <a:buNone/>
            </a:pPr>
            <a:r>
              <a:rPr lang="sl-SI" altLang="sl-SI" sz="2000" smtClean="0">
                <a:solidFill>
                  <a:schemeClr val="tx1"/>
                </a:solidFill>
                <a:latin typeface="Calibri" pitchFamily="34" charset="0"/>
              </a:rPr>
              <a:t>zaradi: sedečega dela, nepravilnih telesnih položajev, prevelike fiz.obremenitev, psih.obremenitev in stresa, </a:t>
            </a:r>
          </a:p>
          <a:p>
            <a:pPr marL="384175" indent="-384175" eaLnBrk="1" hangingPunct="1">
              <a:buFont typeface="Wingdings 3" pitchFamily="18" charset="2"/>
              <a:buNone/>
            </a:pPr>
            <a:r>
              <a:rPr lang="sl-SI" altLang="sl-SI" sz="2000" smtClean="0">
                <a:solidFill>
                  <a:schemeClr val="tx1"/>
                </a:solidFill>
                <a:latin typeface="Calibri" pitchFamily="34" charset="0"/>
              </a:rPr>
              <a:t>telesne nedejavnosti</a:t>
            </a:r>
          </a:p>
          <a:p>
            <a:pPr marL="384175" indent="-384175" eaLnBrk="1" hangingPunct="1">
              <a:buFont typeface="Wingdings 3" pitchFamily="18" charset="2"/>
              <a:buBlip>
                <a:blip r:embed="rId4"/>
              </a:buBlip>
            </a:pPr>
            <a:r>
              <a:rPr lang="sl-SI" altLang="sl-SI" sz="2000" b="1" smtClean="0">
                <a:solidFill>
                  <a:schemeClr val="tx1"/>
                </a:solidFill>
                <a:latin typeface="Calibri" pitchFamily="34" charset="0"/>
              </a:rPr>
              <a:t>Obolenja križa </a:t>
            </a:r>
            <a:r>
              <a:rPr lang="sl-SI" altLang="sl-SI" sz="2000" smtClean="0">
                <a:solidFill>
                  <a:schemeClr val="tx1"/>
                </a:solidFill>
                <a:latin typeface="Calibri" pitchFamily="34" charset="0"/>
              </a:rPr>
              <a:t>zaradi: ročnega premeščanja bremen,</a:t>
            </a:r>
          </a:p>
          <a:p>
            <a:pPr marL="384175" indent="-384175" eaLnBrk="1" hangingPunct="1">
              <a:buFont typeface="Wingdings 3" pitchFamily="18" charset="2"/>
              <a:buNone/>
            </a:pPr>
            <a:r>
              <a:rPr lang="sl-SI" altLang="sl-SI" sz="2000" smtClean="0">
                <a:solidFill>
                  <a:schemeClr val="tx1"/>
                </a:solidFill>
                <a:latin typeface="Calibri" pitchFamily="34" charset="0"/>
              </a:rPr>
              <a:t> pripogibanja, prisilne drže, dolgotrajnega sedenja</a:t>
            </a:r>
          </a:p>
          <a:p>
            <a:pPr marL="384175" indent="-384175" eaLnBrk="1" hangingPunct="1">
              <a:buFont typeface="Wingdings 3" pitchFamily="18" charset="2"/>
              <a:buBlip>
                <a:blip r:embed="rId4"/>
              </a:buBlip>
            </a:pPr>
            <a:r>
              <a:rPr lang="sl-SI" altLang="sl-SI" sz="2000" b="1" u="sng" smtClean="0">
                <a:solidFill>
                  <a:schemeClr val="tx1"/>
                </a:solidFill>
                <a:latin typeface="Calibri" pitchFamily="34" charset="0"/>
              </a:rPr>
              <a:t>Ljudje z boljšo fizično kondicijo </a:t>
            </a:r>
          </a:p>
          <a:p>
            <a:pPr marL="384175" indent="-384175" eaLnBrk="1" hangingPunct="1">
              <a:buFont typeface="Wingdings 3" pitchFamily="18" charset="2"/>
              <a:buNone/>
            </a:pPr>
            <a:r>
              <a:rPr lang="sl-SI" altLang="sl-SI" sz="2000" b="1" smtClean="0">
                <a:solidFill>
                  <a:schemeClr val="tx1"/>
                </a:solidFill>
                <a:latin typeface="Calibri" pitchFamily="34" charset="0"/>
              </a:rPr>
              <a:t>    </a:t>
            </a:r>
            <a:r>
              <a:rPr lang="sl-SI" altLang="sl-SI" sz="2000" b="1" u="sng" smtClean="0">
                <a:solidFill>
                  <a:schemeClr val="tx1"/>
                </a:solidFill>
                <a:latin typeface="Calibri" pitchFamily="34" charset="0"/>
              </a:rPr>
              <a:t>imajo manj težav s hrbtenico </a:t>
            </a:r>
          </a:p>
          <a:p>
            <a:pPr marL="384175" indent="-384175" eaLnBrk="1" hangingPunct="1">
              <a:buFont typeface="Wingdings 3" pitchFamily="18" charset="2"/>
              <a:buNone/>
            </a:pPr>
            <a:r>
              <a:rPr lang="sl-SI" altLang="sl-SI" sz="2000" b="1" smtClean="0">
                <a:solidFill>
                  <a:schemeClr val="tx1"/>
                </a:solidFill>
                <a:latin typeface="Calibri" pitchFamily="34" charset="0"/>
              </a:rPr>
              <a:t>    </a:t>
            </a:r>
            <a:r>
              <a:rPr lang="sl-SI" altLang="sl-SI" sz="2000" b="1" u="sng" smtClean="0">
                <a:solidFill>
                  <a:schemeClr val="tx1"/>
                </a:solidFill>
                <a:latin typeface="Calibri" pitchFamily="34" charset="0"/>
              </a:rPr>
              <a:t>kot ostali! </a:t>
            </a:r>
          </a:p>
          <a:p>
            <a:pPr marL="384175" indent="-384175" eaLnBrk="1" hangingPunct="1">
              <a:lnSpc>
                <a:spcPct val="80000"/>
              </a:lnSpc>
              <a:buFont typeface="Wingdings 3" pitchFamily="18" charset="2"/>
              <a:buNone/>
            </a:pPr>
            <a:endParaRPr lang="sl-SI" altLang="sl-SI" sz="2000" smtClean="0">
              <a:latin typeface="Calibri" pitchFamily="34" charset="0"/>
            </a:endParaRPr>
          </a:p>
        </p:txBody>
      </p:sp>
      <p:sp>
        <p:nvSpPr>
          <p:cNvPr id="40966" name="Rectangle 4"/>
          <p:cNvSpPr>
            <a:spLocks noChangeArrowheads="1"/>
          </p:cNvSpPr>
          <p:nvPr/>
        </p:nvSpPr>
        <p:spPr bwMode="auto">
          <a:xfrm>
            <a:off x="1524000" y="-200025"/>
            <a:ext cx="9144000" cy="400050"/>
          </a:xfrm>
          <a:prstGeom prst="rect">
            <a:avLst/>
          </a:prstGeom>
          <a:noFill/>
          <a:ln w="9525">
            <a:noFill/>
            <a:miter lim="800000"/>
            <a:headEnd/>
            <a:tailEnd/>
          </a:ln>
        </p:spPr>
        <p:txBody>
          <a:bodyPr anchor="ctr">
            <a:spAutoFit/>
          </a:bodyPr>
          <a:lstStyle/>
          <a:p>
            <a:pPr eaLnBrk="1" hangingPunct="1">
              <a:spcBef>
                <a:spcPct val="20000"/>
              </a:spcBef>
              <a:buClr>
                <a:srgbClr val="BA58B1"/>
              </a:buClr>
              <a:buFont typeface="Wingdings" pitchFamily="2" charset="2"/>
              <a:buNone/>
            </a:pPr>
            <a:endParaRPr lang="sl-SI" altLang="sl-SI"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idx="4294967295"/>
          </p:nvPr>
        </p:nvSpPr>
        <p:spPr>
          <a:xfrm>
            <a:off x="2424113" y="0"/>
            <a:ext cx="7772400" cy="765175"/>
          </a:xfrm>
        </p:spPr>
        <p:txBody>
          <a:bodyPr rtlCol="0">
            <a:normAutofit/>
          </a:bodyPr>
          <a:lstStyle/>
          <a:p>
            <a:pPr eaLnBrk="1" fontAlgn="auto" hangingPunct="1">
              <a:spcAft>
                <a:spcPts val="0"/>
              </a:spcAft>
              <a:defRPr/>
            </a:pPr>
            <a:r>
              <a:rPr lang="sl-SI" altLang="sl-SI" sz="2800" b="1">
                <a:solidFill>
                  <a:srgbClr val="FF0000"/>
                </a:solidFill>
                <a:effectLst>
                  <a:outerShdw blurRad="38100" dist="38100" dir="2700000" algn="tl">
                    <a:srgbClr val="000000"/>
                  </a:outerShdw>
                </a:effectLst>
              </a:rPr>
              <a:t>OSEBNA VAROVALNA OPREMA</a:t>
            </a:r>
          </a:p>
        </p:txBody>
      </p:sp>
      <p:sp>
        <p:nvSpPr>
          <p:cNvPr id="2054" name="Rectangle 5"/>
          <p:cNvSpPr>
            <a:spLocks noChangeArrowheads="1"/>
          </p:cNvSpPr>
          <p:nvPr/>
        </p:nvSpPr>
        <p:spPr bwMode="auto">
          <a:xfrm>
            <a:off x="533400" y="1312863"/>
            <a:ext cx="4495800" cy="1681162"/>
          </a:xfrm>
          <a:prstGeom prst="rect">
            <a:avLst/>
          </a:prstGeom>
          <a:noFill/>
          <a:ln w="9525">
            <a:noFill/>
            <a:miter lim="800000"/>
            <a:headEnd/>
            <a:tailEnd/>
          </a:ln>
        </p:spPr>
        <p:txBody>
          <a:bodyPr>
            <a:spAutoFit/>
          </a:bodyPr>
          <a:lstStyle/>
          <a:p>
            <a:pPr eaLnBrk="1" hangingPunct="1">
              <a:lnSpc>
                <a:spcPct val="70000"/>
              </a:lnSpc>
              <a:spcBef>
                <a:spcPct val="50000"/>
              </a:spcBef>
              <a:buClr>
                <a:srgbClr val="BA58B1"/>
              </a:buClr>
              <a:buFont typeface="Wingdings" pitchFamily="2" charset="2"/>
              <a:buChar char="§"/>
            </a:pPr>
            <a:r>
              <a:rPr lang="sl-SI" altLang="sl-SI" sz="2400" b="1">
                <a:solidFill>
                  <a:srgbClr val="222222"/>
                </a:solidFill>
              </a:rPr>
              <a:t> </a:t>
            </a:r>
            <a:r>
              <a:rPr lang="sl-SI" altLang="sl-SI" sz="2400" b="1">
                <a:solidFill>
                  <a:srgbClr val="0066FF"/>
                </a:solidFill>
              </a:rPr>
              <a:t>oznaka CE</a:t>
            </a:r>
          </a:p>
          <a:p>
            <a:pPr eaLnBrk="1" hangingPunct="1">
              <a:lnSpc>
                <a:spcPct val="70000"/>
              </a:lnSpc>
              <a:spcBef>
                <a:spcPct val="50000"/>
              </a:spcBef>
              <a:buClr>
                <a:srgbClr val="BA58B1"/>
              </a:buClr>
              <a:buFont typeface="Wingdings" pitchFamily="2" charset="2"/>
              <a:buChar char="§"/>
            </a:pPr>
            <a:r>
              <a:rPr lang="sl-SI" altLang="sl-SI" sz="2400" b="1">
                <a:solidFill>
                  <a:srgbClr val="0066FF"/>
                </a:solidFill>
              </a:rPr>
              <a:t> standard</a:t>
            </a:r>
          </a:p>
          <a:p>
            <a:pPr eaLnBrk="1" hangingPunct="1">
              <a:lnSpc>
                <a:spcPct val="70000"/>
              </a:lnSpc>
              <a:spcBef>
                <a:spcPct val="50000"/>
              </a:spcBef>
              <a:buClr>
                <a:srgbClr val="BA58B1"/>
              </a:buClr>
              <a:buFont typeface="Wingdings" pitchFamily="2" charset="2"/>
              <a:buChar char="§"/>
            </a:pPr>
            <a:r>
              <a:rPr lang="sl-SI" altLang="sl-SI" sz="2400" b="1">
                <a:solidFill>
                  <a:srgbClr val="0066FF"/>
                </a:solidFill>
              </a:rPr>
              <a:t> kategorijo ( I, II ali III)</a:t>
            </a:r>
          </a:p>
          <a:p>
            <a:pPr eaLnBrk="1" hangingPunct="1">
              <a:lnSpc>
                <a:spcPct val="70000"/>
              </a:lnSpc>
              <a:spcBef>
                <a:spcPct val="50000"/>
              </a:spcBef>
              <a:buClr>
                <a:srgbClr val="BA58B1"/>
              </a:buClr>
              <a:buFont typeface="Wingdings" pitchFamily="2" charset="2"/>
              <a:buChar char="§"/>
            </a:pPr>
            <a:r>
              <a:rPr lang="sl-SI" altLang="sl-SI" sz="2400" b="1">
                <a:solidFill>
                  <a:srgbClr val="0066FF"/>
                </a:solidFill>
              </a:rPr>
              <a:t> ES-izjavo o skladnosti</a:t>
            </a:r>
          </a:p>
        </p:txBody>
      </p:sp>
      <p:graphicFrame>
        <p:nvGraphicFramePr>
          <p:cNvPr id="2050" name="Object 59"/>
          <p:cNvGraphicFramePr>
            <a:graphicFrameLocks noChangeAspect="1"/>
          </p:cNvGraphicFramePr>
          <p:nvPr/>
        </p:nvGraphicFramePr>
        <p:xfrm>
          <a:off x="6324600" y="920750"/>
          <a:ext cx="2743200" cy="2468563"/>
        </p:xfrm>
        <a:graphic>
          <a:graphicData uri="http://schemas.openxmlformats.org/presentationml/2006/ole">
            <p:oleObj spid="_x0000_s2050" r:id="rId3" imgW="3715269" imgH="3343742" progId="PBrush">
              <p:embed/>
            </p:oleObj>
          </a:graphicData>
        </a:graphic>
      </p:graphicFrame>
      <p:pic>
        <p:nvPicPr>
          <p:cNvPr id="2055" name="Picture 11"/>
          <p:cNvPicPr>
            <a:picLocks noChangeAspect="1" noChangeArrowheads="1"/>
          </p:cNvPicPr>
          <p:nvPr/>
        </p:nvPicPr>
        <p:blipFill>
          <a:blip r:embed="rId4" cstate="print"/>
          <a:srcRect/>
          <a:stretch>
            <a:fillRect/>
          </a:stretch>
        </p:blipFill>
        <p:spPr bwMode="auto">
          <a:xfrm>
            <a:off x="7162800" y="3352800"/>
            <a:ext cx="3505200" cy="3548063"/>
          </a:xfrm>
          <a:prstGeom prst="rect">
            <a:avLst/>
          </a:prstGeom>
          <a:noFill/>
          <a:ln w="9525">
            <a:noFill/>
            <a:miter lim="800000"/>
            <a:headEnd/>
            <a:tailEnd/>
          </a:ln>
        </p:spPr>
      </p:pic>
      <p:graphicFrame>
        <p:nvGraphicFramePr>
          <p:cNvPr id="2051" name="Object 60"/>
          <p:cNvGraphicFramePr>
            <a:graphicFrameLocks noChangeAspect="1"/>
          </p:cNvGraphicFramePr>
          <p:nvPr/>
        </p:nvGraphicFramePr>
        <p:xfrm>
          <a:off x="8632825" y="1447800"/>
          <a:ext cx="2057400" cy="1247775"/>
        </p:xfrm>
        <a:graphic>
          <a:graphicData uri="http://schemas.openxmlformats.org/presentationml/2006/ole">
            <p:oleObj spid="_x0000_s2051" name="Bitmap Image" r:id="rId5" imgW="2591162" imgH="1571844" progId="PBrush">
              <p:embed/>
            </p:oleObj>
          </a:graphicData>
        </a:graphic>
      </p:graphicFrame>
      <p:pic>
        <p:nvPicPr>
          <p:cNvPr id="2056" name="Picture 17"/>
          <p:cNvPicPr>
            <a:picLocks noChangeAspect="1" noChangeArrowheads="1"/>
          </p:cNvPicPr>
          <p:nvPr/>
        </p:nvPicPr>
        <p:blipFill>
          <a:blip r:embed="rId6" cstate="print"/>
          <a:srcRect/>
          <a:stretch>
            <a:fillRect/>
          </a:stretch>
        </p:blipFill>
        <p:spPr bwMode="auto">
          <a:xfrm>
            <a:off x="1543050" y="3435350"/>
            <a:ext cx="4724400" cy="3465513"/>
          </a:xfrm>
          <a:prstGeom prst="rect">
            <a:avLst/>
          </a:prstGeom>
          <a:noFill/>
          <a:ln w="9525">
            <a:noFill/>
            <a:miter lim="800000"/>
            <a:headEnd/>
            <a:tailEnd/>
          </a:ln>
        </p:spPr>
      </p:pic>
      <p:graphicFrame>
        <p:nvGraphicFramePr>
          <p:cNvPr id="2052" name="Object 61"/>
          <p:cNvGraphicFramePr>
            <a:graphicFrameLocks noChangeAspect="1"/>
          </p:cNvGraphicFramePr>
          <p:nvPr/>
        </p:nvGraphicFramePr>
        <p:xfrm>
          <a:off x="5029200" y="3071813"/>
          <a:ext cx="1676400" cy="1622425"/>
        </p:xfrm>
        <a:graphic>
          <a:graphicData uri="http://schemas.openxmlformats.org/presentationml/2006/ole">
            <p:oleObj spid="_x0000_s2052" name="Bitmap Image" r:id="rId7" imgW="4695238" imgH="4544059" progId="PBrush">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idx="4294967295"/>
          </p:nvPr>
        </p:nvSpPr>
        <p:spPr>
          <a:xfrm>
            <a:off x="1524000" y="304800"/>
            <a:ext cx="9144000" cy="603250"/>
          </a:xfrm>
        </p:spPr>
        <p:txBody>
          <a:bodyPr rtlCol="0">
            <a:normAutofit fontScale="90000"/>
          </a:bodyPr>
          <a:lstStyle/>
          <a:p>
            <a:pPr eaLnBrk="1" fontAlgn="auto" hangingPunct="1">
              <a:spcAft>
                <a:spcPts val="0"/>
              </a:spcAft>
              <a:defRPr/>
            </a:pPr>
            <a:r>
              <a:rPr lang="sl-SI" altLang="sl-SI" b="1">
                <a:solidFill>
                  <a:srgbClr val="FF0000"/>
                </a:solidFill>
                <a:effectLst>
                  <a:outerShdw blurRad="38100" dist="38100" dir="2700000" algn="tl">
                    <a:srgbClr val="000000"/>
                  </a:outerShdw>
                </a:effectLst>
                <a:cs typeface="Times New Roman" panose="02020603050405020304" pitchFamily="18" charset="0"/>
              </a:rPr>
              <a:t>NEVARNOSTI ZARADI DELA Z RA</a:t>
            </a:r>
            <a:r>
              <a:rPr lang="sl-SI" altLang="sl-SI" b="1">
                <a:solidFill>
                  <a:srgbClr val="FF0000"/>
                </a:solidFill>
                <a:effectLst>
                  <a:outerShdw blurRad="38100" dist="38100" dir="2700000" algn="tl">
                    <a:srgbClr val="000000"/>
                  </a:outerShdw>
                </a:effectLst>
              </a:rPr>
              <a:t>Č</a:t>
            </a:r>
            <a:r>
              <a:rPr lang="sl-SI" altLang="sl-SI" b="1">
                <a:solidFill>
                  <a:srgbClr val="FF0000"/>
                </a:solidFill>
                <a:effectLst>
                  <a:outerShdw blurRad="38100" dist="38100" dir="2700000" algn="tl">
                    <a:srgbClr val="000000"/>
                  </a:outerShdw>
                </a:effectLst>
                <a:cs typeface="Times New Roman" panose="02020603050405020304" pitchFamily="18" charset="0"/>
              </a:rPr>
              <a:t>UNALNIKI</a:t>
            </a:r>
            <a:r>
              <a:rPr lang="sl-SI" altLang="sl-SI"/>
              <a:t> </a:t>
            </a:r>
          </a:p>
        </p:txBody>
      </p:sp>
      <p:sp>
        <p:nvSpPr>
          <p:cNvPr id="156675" name="Rectangle 3"/>
          <p:cNvSpPr>
            <a:spLocks noGrp="1" noChangeArrowheads="1"/>
          </p:cNvSpPr>
          <p:nvPr>
            <p:ph type="subTitle" idx="4294967295"/>
          </p:nvPr>
        </p:nvSpPr>
        <p:spPr>
          <a:xfrm>
            <a:off x="638175" y="996950"/>
            <a:ext cx="10158413" cy="5661025"/>
          </a:xfrm>
        </p:spPr>
        <p:txBody>
          <a:bodyPr rtlCol="0">
            <a:normAutofit fontScale="25000" lnSpcReduction="20000"/>
          </a:bodyPr>
          <a:lstStyle/>
          <a:p>
            <a:pPr marL="384175" indent="-384175" eaLnBrk="1" fontAlgn="auto" hangingPunct="1">
              <a:spcAft>
                <a:spcPts val="0"/>
              </a:spcAft>
              <a:buFont typeface="Wingdings 3" charset="2"/>
              <a:buNone/>
              <a:defRPr/>
            </a:pPr>
            <a:endParaRPr lang="sl-SI" altLang="sl-SI" b="1" dirty="0">
              <a:solidFill>
                <a:schemeClr val="tx1">
                  <a:lumMod val="75000"/>
                  <a:lumOff val="25000"/>
                </a:schemeClr>
              </a:solidFill>
              <a:latin typeface="Calibri" panose="020F0502020204030204" pitchFamily="34" charset="0"/>
              <a:cs typeface="Times New Roman" panose="02020603050405020304" pitchFamily="18" charset="0"/>
            </a:endParaRPr>
          </a:p>
          <a:p>
            <a:pPr marL="384175" indent="-384175" eaLnBrk="1" fontAlgn="auto" hangingPunct="1">
              <a:spcAft>
                <a:spcPts val="0"/>
              </a:spcAft>
              <a:buFont typeface="Wingdings 3" charset="2"/>
              <a:buNone/>
              <a:defRPr/>
            </a:pPr>
            <a:r>
              <a:rPr lang="sl-SI" altLang="sl-SI" sz="8000" dirty="0">
                <a:solidFill>
                  <a:schemeClr val="tx1"/>
                </a:solidFill>
                <a:latin typeface="Calibri" panose="020F0502020204030204" pitchFamily="34" charset="0"/>
                <a:cs typeface="Times New Roman" panose="02020603050405020304" pitchFamily="18" charset="0"/>
              </a:rPr>
              <a:t>Pravilnik o varnosti in zdravju pri delu s slikovnim zaslonom</a:t>
            </a:r>
            <a:r>
              <a:rPr lang="sl-SI" altLang="sl-SI" sz="8000" dirty="0">
                <a:solidFill>
                  <a:schemeClr val="tx1"/>
                </a:solidFill>
                <a:latin typeface="Calibri" panose="020F0502020204030204" pitchFamily="34" charset="0"/>
              </a:rPr>
              <a:t> (</a:t>
            </a:r>
            <a:r>
              <a:rPr lang="sl-SI" altLang="sl-SI" sz="8000" dirty="0">
                <a:solidFill>
                  <a:schemeClr val="tx1"/>
                </a:solidFill>
                <a:latin typeface="Calibri" panose="020F0502020204030204" pitchFamily="34" charset="0"/>
                <a:cs typeface="Times New Roman" panose="02020603050405020304" pitchFamily="18" charset="0"/>
              </a:rPr>
              <a:t>Ur</a:t>
            </a:r>
            <a:r>
              <a:rPr lang="sl-SI" altLang="sl-SI" sz="8000" dirty="0" smtClean="0">
                <a:solidFill>
                  <a:schemeClr val="tx1"/>
                </a:solidFill>
                <a:latin typeface="Calibri" panose="020F0502020204030204" pitchFamily="34" charset="0"/>
                <a:cs typeface="Times New Roman" panose="02020603050405020304" pitchFamily="18" charset="0"/>
              </a:rPr>
              <a:t>. list</a:t>
            </a:r>
            <a:r>
              <a:rPr lang="sl-SI" altLang="sl-SI" sz="8000" dirty="0">
                <a:solidFill>
                  <a:schemeClr val="tx1"/>
                </a:solidFill>
                <a:latin typeface="Calibri" panose="020F0502020204030204" pitchFamily="34" charset="0"/>
                <a:cs typeface="Times New Roman" panose="02020603050405020304" pitchFamily="18" charset="0"/>
              </a:rPr>
              <a:t>, št. 30/00, 73/05)</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Font typeface="Wingdings 3" charset="2"/>
              <a:buNone/>
              <a:defRPr/>
            </a:pPr>
            <a:r>
              <a:rPr lang="sl-SI" altLang="sl-SI" sz="8000" dirty="0">
                <a:solidFill>
                  <a:schemeClr val="tx1"/>
                </a:solidFill>
                <a:latin typeface="Calibri" panose="020F0502020204030204" pitchFamily="34" charset="0"/>
                <a:cs typeface="Times New Roman" panose="02020603050405020304" pitchFamily="18" charset="0"/>
              </a:rPr>
              <a:t>Bistvene zahteve, ki jih mora izpolnjevati delovno mesto z ra</a:t>
            </a:r>
            <a:r>
              <a:rPr lang="sl-SI" altLang="sl-SI" sz="8000" dirty="0">
                <a:solidFill>
                  <a:schemeClr val="tx1"/>
                </a:solidFill>
                <a:latin typeface="Calibri" panose="020F0502020204030204" pitchFamily="34" charset="0"/>
              </a:rPr>
              <a:t>č</a:t>
            </a:r>
            <a:r>
              <a:rPr lang="sl-SI" altLang="sl-SI" sz="8000" dirty="0">
                <a:solidFill>
                  <a:schemeClr val="tx1"/>
                </a:solidFill>
                <a:latin typeface="Calibri" panose="020F0502020204030204" pitchFamily="34" charset="0"/>
                <a:cs typeface="Times New Roman" panose="02020603050405020304" pitchFamily="18" charset="0"/>
              </a:rPr>
              <a:t>unalnikom</a:t>
            </a:r>
            <a:r>
              <a:rPr lang="sl-SI" altLang="sl-SI" sz="8000" dirty="0">
                <a:solidFill>
                  <a:schemeClr val="tx1"/>
                </a:solidFill>
                <a:latin typeface="Calibri" panose="020F0502020204030204" pitchFamily="34" charset="0"/>
              </a:rPr>
              <a:t> se nanašajo na</a:t>
            </a:r>
            <a:r>
              <a:rPr lang="sl-SI" altLang="sl-SI" sz="8000" dirty="0" smtClean="0">
                <a:solidFill>
                  <a:schemeClr val="tx1"/>
                </a:solidFill>
                <a:latin typeface="Calibri" panose="020F0502020204030204" pitchFamily="34" charset="0"/>
              </a:rPr>
              <a:t>:</a:t>
            </a:r>
          </a:p>
          <a:p>
            <a:pPr marL="384175" indent="-384175" eaLnBrk="1" fontAlgn="auto" hangingPunct="1">
              <a:spcAft>
                <a:spcPts val="0"/>
              </a:spcAft>
              <a:buFont typeface="Wingdings 3" charset="2"/>
              <a:buNone/>
              <a:defRPr/>
            </a:pP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Slikovni zaslon – monitor</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Tipkovnic</a:t>
            </a:r>
            <a:r>
              <a:rPr lang="sl-SI" altLang="sl-SI" sz="8000" dirty="0">
                <a:solidFill>
                  <a:schemeClr val="tx1"/>
                </a:solidFill>
                <a:latin typeface="Calibri" panose="020F0502020204030204" pitchFamily="34" charset="0"/>
              </a:rPr>
              <a:t>o</a:t>
            </a:r>
            <a:r>
              <a:rPr lang="sl-SI" altLang="sl-SI" sz="8000" dirty="0">
                <a:solidFill>
                  <a:schemeClr val="tx1"/>
                </a:solidFill>
                <a:latin typeface="Calibri" panose="020F0502020204030204" pitchFamily="34" charset="0"/>
                <a:cs typeface="Times New Roman" panose="02020603050405020304" pitchFamily="18" charset="0"/>
              </a:rPr>
              <a:t>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Delovn</a:t>
            </a:r>
            <a:r>
              <a:rPr lang="sl-SI" altLang="sl-SI" sz="8000" dirty="0">
                <a:solidFill>
                  <a:schemeClr val="tx1"/>
                </a:solidFill>
                <a:latin typeface="Calibri" panose="020F0502020204030204" pitchFamily="34" charset="0"/>
              </a:rPr>
              <a:t>o</a:t>
            </a:r>
            <a:r>
              <a:rPr lang="sl-SI" altLang="sl-SI" sz="8000" dirty="0">
                <a:solidFill>
                  <a:schemeClr val="tx1"/>
                </a:solidFill>
                <a:latin typeface="Calibri" panose="020F0502020204030204" pitchFamily="34" charset="0"/>
                <a:cs typeface="Times New Roman" panose="02020603050405020304" pitchFamily="18" charset="0"/>
              </a:rPr>
              <a:t> miz</a:t>
            </a:r>
            <a:r>
              <a:rPr lang="sl-SI" altLang="sl-SI" sz="8000" dirty="0">
                <a:solidFill>
                  <a:schemeClr val="tx1"/>
                </a:solidFill>
                <a:latin typeface="Calibri" panose="020F0502020204030204" pitchFamily="34" charset="0"/>
              </a:rPr>
              <a:t>o</a:t>
            </a:r>
            <a:r>
              <a:rPr lang="sl-SI" altLang="sl-SI" sz="8000" dirty="0">
                <a:solidFill>
                  <a:schemeClr val="tx1"/>
                </a:solidFill>
                <a:latin typeface="Calibri" panose="020F0502020204030204" pitchFamily="34" charset="0"/>
                <a:cs typeface="Times New Roman" panose="02020603050405020304" pitchFamily="18" charset="0"/>
              </a:rPr>
              <a:t>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Vrtljiv delovni stol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Prilagoditev delovne opreme telesnim meram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Zahteve po prostoru</a:t>
            </a:r>
            <a:r>
              <a:rPr lang="sl-SI" altLang="sl-SI" sz="8000" dirty="0">
                <a:solidFill>
                  <a:schemeClr val="tx1"/>
                </a:solidFill>
                <a:latin typeface="Calibri" panose="020F0502020204030204" pitchFamily="34" charset="0"/>
              </a:rPr>
              <a:t> </a:t>
            </a:r>
            <a:r>
              <a:rPr lang="sl-SI" altLang="sl-SI" sz="8000" dirty="0">
                <a:solidFill>
                  <a:schemeClr val="tx1"/>
                </a:solidFill>
                <a:latin typeface="Calibri" panose="020F0502020204030204" pitchFamily="34" charset="0"/>
                <a:cs typeface="Times New Roman" panose="02020603050405020304" pitchFamily="18" charset="0"/>
              </a:rPr>
              <a:t>/</a:t>
            </a:r>
            <a:r>
              <a:rPr lang="sl-SI" altLang="sl-SI" sz="8000" dirty="0">
                <a:solidFill>
                  <a:schemeClr val="tx1"/>
                </a:solidFill>
                <a:latin typeface="Calibri" panose="020F0502020204030204" pitchFamily="34" charset="0"/>
              </a:rPr>
              <a:t> </a:t>
            </a:r>
            <a:r>
              <a:rPr lang="sl-SI" altLang="sl-SI" sz="8000" dirty="0">
                <a:solidFill>
                  <a:schemeClr val="tx1"/>
                </a:solidFill>
                <a:latin typeface="Calibri" panose="020F0502020204030204" pitchFamily="34" charset="0"/>
                <a:cs typeface="Times New Roman" panose="02020603050405020304" pitchFamily="18" charset="0"/>
              </a:rPr>
              <a:t>ureditev delovnega mesta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Osvetlit</a:t>
            </a:r>
            <a:r>
              <a:rPr lang="sl-SI" altLang="sl-SI" sz="8000" dirty="0">
                <a:solidFill>
                  <a:schemeClr val="tx1"/>
                </a:solidFill>
                <a:latin typeface="Calibri" panose="020F0502020204030204" pitchFamily="34" charset="0"/>
              </a:rPr>
              <a:t>ev</a:t>
            </a:r>
            <a:r>
              <a:rPr lang="sl-SI" altLang="sl-SI" sz="8000" dirty="0">
                <a:solidFill>
                  <a:schemeClr val="tx1"/>
                </a:solidFill>
                <a:latin typeface="Calibri" panose="020F0502020204030204" pitchFamily="34" charset="0"/>
                <a:cs typeface="Times New Roman" panose="02020603050405020304" pitchFamily="18" charset="0"/>
              </a:rPr>
              <a:t>, bleš</a:t>
            </a:r>
            <a:r>
              <a:rPr lang="sl-SI" altLang="sl-SI" sz="8000" dirty="0">
                <a:solidFill>
                  <a:schemeClr val="tx1"/>
                </a:solidFill>
                <a:latin typeface="Calibri" panose="020F0502020204030204" pitchFamily="34" charset="0"/>
              </a:rPr>
              <a:t>č</a:t>
            </a:r>
            <a:r>
              <a:rPr lang="sl-SI" altLang="sl-SI" sz="8000" dirty="0">
                <a:solidFill>
                  <a:schemeClr val="tx1"/>
                </a:solidFill>
                <a:latin typeface="Calibri" panose="020F0502020204030204" pitchFamily="34" charset="0"/>
                <a:cs typeface="Times New Roman" panose="02020603050405020304" pitchFamily="18" charset="0"/>
              </a:rPr>
              <a:t>anj</a:t>
            </a:r>
            <a:r>
              <a:rPr lang="sl-SI" altLang="sl-SI" sz="8000" dirty="0">
                <a:solidFill>
                  <a:schemeClr val="tx1"/>
                </a:solidFill>
                <a:latin typeface="Calibri" panose="020F0502020204030204" pitchFamily="34" charset="0"/>
              </a:rPr>
              <a:t>e</a:t>
            </a:r>
            <a:r>
              <a:rPr lang="sl-SI" altLang="sl-SI" sz="8000" dirty="0">
                <a:solidFill>
                  <a:schemeClr val="tx1"/>
                </a:solidFill>
                <a:latin typeface="Calibri" panose="020F0502020204030204" pitchFamily="34" charset="0"/>
                <a:cs typeface="Times New Roman" panose="02020603050405020304" pitchFamily="18" charset="0"/>
              </a:rPr>
              <a:t>, odsev</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Hrup in toplotn</a:t>
            </a:r>
            <a:r>
              <a:rPr lang="sl-SI" altLang="sl-SI" sz="8000" dirty="0">
                <a:solidFill>
                  <a:schemeClr val="tx1"/>
                </a:solidFill>
                <a:latin typeface="Calibri" panose="020F0502020204030204" pitchFamily="34" charset="0"/>
              </a:rPr>
              <a:t>o</a:t>
            </a:r>
            <a:r>
              <a:rPr lang="sl-SI" altLang="sl-SI" sz="8000" dirty="0">
                <a:solidFill>
                  <a:schemeClr val="tx1"/>
                </a:solidFill>
                <a:latin typeface="Calibri" panose="020F0502020204030204" pitchFamily="34" charset="0"/>
                <a:cs typeface="Times New Roman" panose="02020603050405020304" pitchFamily="18" charset="0"/>
              </a:rPr>
              <a:t> okolj</a:t>
            </a:r>
            <a:r>
              <a:rPr lang="sl-SI" altLang="sl-SI" sz="8000" dirty="0">
                <a:solidFill>
                  <a:schemeClr val="tx1"/>
                </a:solidFill>
                <a:latin typeface="Calibri" panose="020F0502020204030204" pitchFamily="34" charset="0"/>
              </a:rPr>
              <a:t>e</a:t>
            </a:r>
            <a:r>
              <a:rPr lang="sl-SI" altLang="sl-SI" sz="8000" dirty="0">
                <a:solidFill>
                  <a:schemeClr val="tx1"/>
                </a:solidFill>
                <a:latin typeface="Calibri" panose="020F0502020204030204" pitchFamily="34" charset="0"/>
                <a:cs typeface="Times New Roman" panose="02020603050405020304" pitchFamily="18" charset="0"/>
              </a:rPr>
              <a:t> </a:t>
            </a:r>
            <a:endParaRPr lang="sl-SI" altLang="sl-SI" sz="8000" dirty="0">
              <a:solidFill>
                <a:schemeClr val="tx1"/>
              </a:solidFill>
              <a:latin typeface="Calibri" panose="020F0502020204030204" pitchFamily="34" charset="0"/>
            </a:endParaRPr>
          </a:p>
          <a:p>
            <a:pPr marL="384175" indent="-384175" eaLnBrk="1" fontAlgn="auto" hangingPunct="1">
              <a:spcAft>
                <a:spcPts val="0"/>
              </a:spcAft>
              <a:buClr>
                <a:srgbClr val="BA58B1"/>
              </a:buClr>
              <a:buFont typeface="Wingdings" panose="05000000000000000000" pitchFamily="2" charset="2"/>
              <a:buChar char="§"/>
              <a:defRPr/>
            </a:pPr>
            <a:r>
              <a:rPr lang="sl-SI" altLang="sl-SI" sz="8000" dirty="0">
                <a:solidFill>
                  <a:schemeClr val="tx1"/>
                </a:solidFill>
                <a:latin typeface="Calibri" panose="020F0502020204030204" pitchFamily="34" charset="0"/>
                <a:cs typeface="Times New Roman" panose="02020603050405020304" pitchFamily="18" charset="0"/>
              </a:rPr>
              <a:t>Organizacijsk</a:t>
            </a:r>
            <a:r>
              <a:rPr lang="sl-SI" altLang="sl-SI" sz="8000" dirty="0">
                <a:solidFill>
                  <a:schemeClr val="tx1"/>
                </a:solidFill>
                <a:latin typeface="Calibri" panose="020F0502020204030204" pitchFamily="34" charset="0"/>
              </a:rPr>
              <a:t>e</a:t>
            </a:r>
            <a:r>
              <a:rPr lang="sl-SI" altLang="sl-SI" sz="8000" dirty="0">
                <a:solidFill>
                  <a:schemeClr val="tx1"/>
                </a:solidFill>
                <a:latin typeface="Calibri" panose="020F0502020204030204" pitchFamily="34" charset="0"/>
                <a:cs typeface="Times New Roman" panose="02020603050405020304" pitchFamily="18" charset="0"/>
              </a:rPr>
              <a:t> ukrep</a:t>
            </a:r>
            <a:r>
              <a:rPr lang="sl-SI" altLang="sl-SI" sz="8000" dirty="0">
                <a:solidFill>
                  <a:schemeClr val="tx1"/>
                </a:solidFill>
                <a:latin typeface="Calibri" panose="020F0502020204030204" pitchFamily="34" charset="0"/>
              </a:rPr>
              <a:t>e </a:t>
            </a:r>
          </a:p>
          <a:p>
            <a:pPr marL="384175" indent="-384175" eaLnBrk="1" fontAlgn="auto" hangingPunct="1">
              <a:spcAft>
                <a:spcPts val="0"/>
              </a:spcAft>
              <a:buFont typeface="Wingdings 3" charset="2"/>
              <a:buBlip>
                <a:blip r:embed="rId3"/>
              </a:buBlip>
              <a:defRPr/>
            </a:pPr>
            <a:endParaRPr lang="sl-SI" altLang="sl-SI" sz="2000" dirty="0">
              <a:solidFill>
                <a:schemeClr val="tx1">
                  <a:lumMod val="75000"/>
                  <a:lumOff val="25000"/>
                </a:schemeClr>
              </a:solidFill>
              <a:latin typeface="Calibri" panose="020F0502020204030204" pitchFamily="34" charset="0"/>
            </a:endParaRPr>
          </a:p>
          <a:p>
            <a:pPr marL="384175" indent="-384175" eaLnBrk="1" fontAlgn="auto" hangingPunct="1">
              <a:spcAft>
                <a:spcPts val="0"/>
              </a:spcAft>
              <a:buFont typeface="Wingdings 3" charset="2"/>
              <a:buNone/>
              <a:defRPr/>
            </a:pPr>
            <a:endParaRPr lang="sl-SI" altLang="sl-SI" sz="2000" dirty="0">
              <a:solidFill>
                <a:schemeClr val="tx1">
                  <a:lumMod val="75000"/>
                  <a:lumOff val="25000"/>
                </a:schemeClr>
              </a:solidFill>
              <a:latin typeface="Calibri" panose="020F0502020204030204" pitchFamily="34" charset="0"/>
            </a:endParaRPr>
          </a:p>
        </p:txBody>
      </p:sp>
      <p:pic>
        <p:nvPicPr>
          <p:cNvPr id="41988" name="Picture 8" descr="construction"/>
          <p:cNvPicPr>
            <a:picLocks noChangeAspect="1" noChangeArrowheads="1" noCrop="1"/>
          </p:cNvPicPr>
          <p:nvPr/>
        </p:nvPicPr>
        <p:blipFill>
          <a:blip r:embed="rId4" cstate="print"/>
          <a:srcRect/>
          <a:stretch>
            <a:fillRect/>
          </a:stretch>
        </p:blipFill>
        <p:spPr bwMode="auto">
          <a:xfrm>
            <a:off x="7967663" y="3068638"/>
            <a:ext cx="2362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sl-SI" altLang="sl-SI" sz="2800" b="1" smtClean="0">
                <a:solidFill>
                  <a:srgbClr val="CC0000"/>
                </a:solidFill>
              </a:rPr>
              <a:t>Požarna varnost</a:t>
            </a:r>
            <a:r>
              <a:rPr lang="sl-SI" altLang="sl-SI" smtClean="0"/>
              <a:t> </a:t>
            </a:r>
          </a:p>
        </p:txBody>
      </p:sp>
      <p:sp>
        <p:nvSpPr>
          <p:cNvPr id="43011" name="Rectangle 3"/>
          <p:cNvSpPr>
            <a:spLocks noGrp="1" noChangeArrowheads="1"/>
          </p:cNvSpPr>
          <p:nvPr>
            <p:ph type="body" idx="1"/>
          </p:nvPr>
        </p:nvSpPr>
        <p:spPr>
          <a:xfrm>
            <a:off x="677863" y="1571625"/>
            <a:ext cx="8596312" cy="4470400"/>
          </a:xfrm>
        </p:spPr>
        <p:txBody>
          <a:bodyPr/>
          <a:lstStyle/>
          <a:p>
            <a:pPr algn="just" eaLnBrk="1" hangingPunct="1">
              <a:buFontTx/>
              <a:buNone/>
            </a:pPr>
            <a:endParaRPr lang="sl-SI" altLang="sl-SI" sz="2000" smtClean="0">
              <a:solidFill>
                <a:schemeClr val="tx1"/>
              </a:solidFill>
              <a:latin typeface="Calibri" pitchFamily="34" charset="0"/>
              <a:cs typeface="Times New Roman" pitchFamily="18" charset="0"/>
            </a:endParaRPr>
          </a:p>
          <a:p>
            <a:pPr algn="just" eaLnBrk="1" hangingPunct="1">
              <a:buFontTx/>
              <a:buNone/>
            </a:pPr>
            <a:r>
              <a:rPr lang="sl-SI" altLang="sl-SI" sz="2000" smtClean="0">
                <a:solidFill>
                  <a:schemeClr val="tx1"/>
                </a:solidFill>
                <a:latin typeface="Calibri" pitchFamily="34" charset="0"/>
                <a:cs typeface="Times New Roman" pitchFamily="18" charset="0"/>
              </a:rPr>
              <a:t>Delodajalec mora v skladu z Zakon o varstvu pred požarom poskrbeti, </a:t>
            </a:r>
          </a:p>
          <a:p>
            <a:pPr algn="just" eaLnBrk="1" hangingPunct="1">
              <a:buFontTx/>
              <a:buNone/>
            </a:pPr>
            <a:r>
              <a:rPr lang="sl-SI" altLang="sl-SI" sz="2000" smtClean="0">
                <a:solidFill>
                  <a:schemeClr val="tx1"/>
                </a:solidFill>
                <a:latin typeface="Calibri" pitchFamily="34" charset="0"/>
                <a:cs typeface="Times New Roman" pitchFamily="18" charset="0"/>
              </a:rPr>
              <a:t>da je vsak, ki je zaposlen pri njem, pou</a:t>
            </a:r>
            <a:r>
              <a:rPr lang="sl-SI" altLang="sl-SI" sz="2000" smtClean="0">
                <a:solidFill>
                  <a:schemeClr val="tx1"/>
                </a:solidFill>
                <a:latin typeface="Calibri" pitchFamily="34" charset="0"/>
              </a:rPr>
              <a:t>č</a:t>
            </a:r>
            <a:r>
              <a:rPr lang="sl-SI" altLang="sl-SI" sz="2000" smtClean="0">
                <a:solidFill>
                  <a:schemeClr val="tx1"/>
                </a:solidFill>
                <a:latin typeface="Calibri" pitchFamily="34" charset="0"/>
                <a:cs typeface="Times New Roman" pitchFamily="18" charset="0"/>
              </a:rPr>
              <a:t>en o varstvu pred po</a:t>
            </a:r>
            <a:r>
              <a:rPr lang="sl-SI" altLang="sl-SI" sz="2000" smtClean="0">
                <a:solidFill>
                  <a:schemeClr val="tx1"/>
                </a:solidFill>
                <a:latin typeface="Calibri" pitchFamily="34" charset="0"/>
              </a:rPr>
              <a:t>ž</a:t>
            </a:r>
            <a:r>
              <a:rPr lang="sl-SI" altLang="sl-SI" sz="2000" smtClean="0">
                <a:solidFill>
                  <a:schemeClr val="tx1"/>
                </a:solidFill>
                <a:latin typeface="Calibri" pitchFamily="34" charset="0"/>
                <a:cs typeface="Times New Roman" pitchFamily="18" charset="0"/>
              </a:rPr>
              <a:t>arom ob:</a:t>
            </a:r>
            <a:endParaRPr lang="sl-SI" altLang="sl-SI" sz="2000" smtClean="0">
              <a:solidFill>
                <a:schemeClr val="tx1"/>
              </a:solidFill>
              <a:latin typeface="Calibri" pitchFamily="34" charset="0"/>
            </a:endParaRPr>
          </a:p>
          <a:p>
            <a:pPr algn="just" eaLnBrk="1" hangingPunct="1">
              <a:buClr>
                <a:schemeClr val="tx2"/>
              </a:buClr>
              <a:buSzPct val="120000"/>
              <a:buFont typeface="Wingdings" pitchFamily="2" charset="2"/>
              <a:buChar char="§"/>
            </a:pPr>
            <a:r>
              <a:rPr lang="sl-SI" altLang="sl-SI" sz="2000" smtClean="0">
                <a:solidFill>
                  <a:schemeClr val="tx1"/>
                </a:solidFill>
                <a:latin typeface="Calibri" pitchFamily="34" charset="0"/>
              </a:rPr>
              <a:t> </a:t>
            </a:r>
            <a:r>
              <a:rPr lang="sl-SI" altLang="sl-SI" sz="2000" smtClean="0">
                <a:solidFill>
                  <a:schemeClr val="tx1"/>
                </a:solidFill>
                <a:latin typeface="Calibri" pitchFamily="34" charset="0"/>
                <a:cs typeface="Times New Roman" pitchFamily="18" charset="0"/>
              </a:rPr>
              <a:t>nastopu dela</a:t>
            </a:r>
            <a:r>
              <a:rPr lang="sl-SI" altLang="sl-SI" sz="2000" smtClean="0">
                <a:solidFill>
                  <a:schemeClr val="tx1"/>
                </a:solidFill>
                <a:latin typeface="Calibri" pitchFamily="34" charset="0"/>
              </a:rPr>
              <a:t>,</a:t>
            </a:r>
          </a:p>
          <a:p>
            <a:pPr algn="just" eaLnBrk="1" hangingPunct="1">
              <a:buClr>
                <a:schemeClr val="tx2"/>
              </a:buClr>
              <a:buSzPct val="120000"/>
              <a:buFont typeface="Wingdings" pitchFamily="2" charset="2"/>
              <a:buChar char="§"/>
            </a:pPr>
            <a:r>
              <a:rPr lang="sl-SI" altLang="sl-SI" sz="2000" smtClean="0">
                <a:solidFill>
                  <a:schemeClr val="tx1"/>
                </a:solidFill>
                <a:latin typeface="Calibri" pitchFamily="34" charset="0"/>
              </a:rPr>
              <a:t> </a:t>
            </a:r>
            <a:r>
              <a:rPr lang="sl-SI" altLang="sl-SI" sz="2000" smtClean="0">
                <a:solidFill>
                  <a:schemeClr val="tx1"/>
                </a:solidFill>
                <a:latin typeface="Calibri" pitchFamily="34" charset="0"/>
                <a:cs typeface="Times New Roman" pitchFamily="18" charset="0"/>
              </a:rPr>
              <a:t>premestitvi na drugo delovno mesto</a:t>
            </a:r>
            <a:r>
              <a:rPr lang="sl-SI" altLang="sl-SI" sz="2000" smtClean="0">
                <a:solidFill>
                  <a:schemeClr val="tx1"/>
                </a:solidFill>
                <a:latin typeface="Calibri" pitchFamily="34" charset="0"/>
              </a:rPr>
              <a:t>,</a:t>
            </a:r>
          </a:p>
          <a:p>
            <a:pPr algn="just" eaLnBrk="1" hangingPunct="1">
              <a:buClr>
                <a:schemeClr val="tx2"/>
              </a:buClr>
              <a:buSzPct val="120000"/>
              <a:buFont typeface="Wingdings" pitchFamily="2" charset="2"/>
              <a:buChar char="§"/>
            </a:pPr>
            <a:r>
              <a:rPr lang="sl-SI" altLang="sl-SI" sz="2000" smtClean="0">
                <a:solidFill>
                  <a:schemeClr val="tx1"/>
                </a:solidFill>
                <a:latin typeface="Calibri" pitchFamily="34" charset="0"/>
              </a:rPr>
              <a:t> </a:t>
            </a:r>
            <a:r>
              <a:rPr lang="sl-SI" altLang="sl-SI" sz="2000" smtClean="0">
                <a:solidFill>
                  <a:schemeClr val="tx1"/>
                </a:solidFill>
                <a:latin typeface="Calibri" pitchFamily="34" charset="0"/>
                <a:cs typeface="Times New Roman" pitchFamily="18" charset="0"/>
              </a:rPr>
              <a:t>razporeditvi na drugo delo</a:t>
            </a:r>
            <a:r>
              <a:rPr lang="sl-SI" altLang="sl-SI" sz="2000" smtClean="0">
                <a:solidFill>
                  <a:schemeClr val="tx1"/>
                </a:solidFill>
                <a:latin typeface="Calibri" pitchFamily="34" charset="0"/>
              </a:rPr>
              <a:t>,</a:t>
            </a:r>
          </a:p>
          <a:p>
            <a:pPr algn="just" eaLnBrk="1" hangingPunct="1">
              <a:buClr>
                <a:schemeClr val="tx2"/>
              </a:buClr>
              <a:buSzPct val="120000"/>
              <a:buFont typeface="Wingdings" pitchFamily="2" charset="2"/>
              <a:buChar char="§"/>
            </a:pPr>
            <a:r>
              <a:rPr lang="sl-SI" altLang="sl-SI" sz="2000" smtClean="0">
                <a:solidFill>
                  <a:schemeClr val="tx1"/>
                </a:solidFill>
                <a:latin typeface="Calibri" pitchFamily="34" charset="0"/>
              </a:rPr>
              <a:t> </a:t>
            </a:r>
            <a:r>
              <a:rPr lang="sl-SI" altLang="sl-SI" sz="2000" smtClean="0">
                <a:solidFill>
                  <a:schemeClr val="tx1"/>
                </a:solidFill>
                <a:latin typeface="Calibri" pitchFamily="34" charset="0"/>
                <a:cs typeface="Times New Roman" pitchFamily="18" charset="0"/>
              </a:rPr>
              <a:t>spremembi ali uvajanju nove delovne opreme</a:t>
            </a:r>
            <a:r>
              <a:rPr lang="sl-SI" altLang="sl-SI" sz="2000" smtClean="0">
                <a:solidFill>
                  <a:schemeClr val="tx1"/>
                </a:solidFill>
                <a:latin typeface="Calibri" pitchFamily="34" charset="0"/>
              </a:rPr>
              <a:t>,</a:t>
            </a:r>
          </a:p>
          <a:p>
            <a:pPr algn="just" eaLnBrk="1" hangingPunct="1">
              <a:buClr>
                <a:schemeClr val="tx2"/>
              </a:buClr>
              <a:buSzPct val="120000"/>
              <a:buFont typeface="Wingdings" pitchFamily="2" charset="2"/>
              <a:buChar char="§"/>
            </a:pPr>
            <a:r>
              <a:rPr lang="sl-SI" altLang="sl-SI" sz="2000" smtClean="0">
                <a:solidFill>
                  <a:schemeClr val="tx1"/>
                </a:solidFill>
                <a:latin typeface="Calibri" pitchFamily="34" charset="0"/>
              </a:rPr>
              <a:t> </a:t>
            </a:r>
            <a:r>
              <a:rPr lang="sl-SI" altLang="sl-SI" sz="2000" smtClean="0">
                <a:solidFill>
                  <a:schemeClr val="tx1"/>
                </a:solidFill>
                <a:latin typeface="Calibri" pitchFamily="34" charset="0"/>
                <a:cs typeface="Times New Roman" pitchFamily="18" charset="0"/>
              </a:rPr>
              <a:t>spremembi in uvajanju nove tehnologije</a:t>
            </a:r>
            <a:r>
              <a:rPr lang="sl-SI" altLang="sl-SI" sz="2000" smtClean="0">
                <a:solidFill>
                  <a:schemeClr val="tx1"/>
                </a:solidFill>
                <a:latin typeface="Calibri" pitchFamily="34" charset="0"/>
              </a:rPr>
              <a:t>,</a:t>
            </a:r>
          </a:p>
          <a:p>
            <a:pPr eaLnBrk="1" hangingPunct="1"/>
            <a:endParaRPr lang="sl-SI" altLang="sl-SI" smtClean="0">
              <a:latin typeface="Calibri" pitchFamily="34" charset="0"/>
            </a:endParaRPr>
          </a:p>
        </p:txBody>
      </p:sp>
      <p:pic>
        <p:nvPicPr>
          <p:cNvPr id="43012" name="Slika 3" descr="sv_19.jpg"/>
          <p:cNvPicPr>
            <a:picLocks noChangeAspect="1"/>
          </p:cNvPicPr>
          <p:nvPr/>
        </p:nvPicPr>
        <p:blipFill>
          <a:blip r:embed="rId2" cstate="print"/>
          <a:srcRect/>
          <a:stretch>
            <a:fillRect/>
          </a:stretch>
        </p:blipFill>
        <p:spPr bwMode="auto">
          <a:xfrm>
            <a:off x="8151813" y="600075"/>
            <a:ext cx="3333750" cy="23907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sl-SI" altLang="sl-SI" sz="2800" b="1" smtClean="0">
                <a:solidFill>
                  <a:srgbClr val="CC0000"/>
                </a:solidFill>
              </a:rPr>
              <a:t>Ocena požarne ogroženosti</a:t>
            </a:r>
            <a:r>
              <a:rPr lang="sl-SI" altLang="sl-SI" smtClean="0"/>
              <a:t> </a:t>
            </a:r>
          </a:p>
        </p:txBody>
      </p:sp>
      <p:sp>
        <p:nvSpPr>
          <p:cNvPr id="44035" name="Rectangle 3"/>
          <p:cNvSpPr>
            <a:spLocks noGrp="1" noChangeArrowheads="1"/>
          </p:cNvSpPr>
          <p:nvPr>
            <p:ph type="body" idx="1"/>
          </p:nvPr>
        </p:nvSpPr>
        <p:spPr>
          <a:xfrm>
            <a:off x="677863" y="1581150"/>
            <a:ext cx="8229600" cy="4525963"/>
          </a:xfrm>
        </p:spPr>
        <p:txBody>
          <a:bodyPr/>
          <a:lstStyle/>
          <a:p>
            <a:pPr eaLnBrk="1" hangingPunct="1">
              <a:lnSpc>
                <a:spcPct val="90000"/>
              </a:lnSpc>
              <a:buClr>
                <a:schemeClr val="tx2"/>
              </a:buClr>
              <a:buSzPct val="120000"/>
              <a:buFont typeface="Wingdings" pitchFamily="2" charset="2"/>
              <a:buNone/>
            </a:pPr>
            <a:r>
              <a:rPr lang="sl-SI" altLang="sl-SI" sz="2400" smtClean="0">
                <a:solidFill>
                  <a:schemeClr val="tx1"/>
                </a:solidFill>
                <a:latin typeface="Calibri" pitchFamily="34" charset="0"/>
              </a:rPr>
              <a:t>Ocena zajema ocenjevanje požarne  ogroženosti v okoljih:</a:t>
            </a:r>
          </a:p>
          <a:p>
            <a:pPr eaLnBrk="1" hangingPunct="1">
              <a:lnSpc>
                <a:spcPct val="90000"/>
              </a:lnSpc>
              <a:buClr>
                <a:schemeClr val="folHlink"/>
              </a:buClr>
              <a:buFont typeface="Arial" pitchFamily="34" charset="0"/>
              <a:buChar char="•"/>
            </a:pPr>
            <a:r>
              <a:rPr lang="sl-SI" altLang="sl-SI" sz="2600" smtClean="0">
                <a:solidFill>
                  <a:schemeClr val="tx1"/>
                </a:solidFill>
                <a:latin typeface="Calibri" pitchFamily="34" charset="0"/>
              </a:rPr>
              <a:t>naravnem,</a:t>
            </a:r>
          </a:p>
          <a:p>
            <a:pPr eaLnBrk="1" hangingPunct="1">
              <a:lnSpc>
                <a:spcPct val="90000"/>
              </a:lnSpc>
              <a:buClr>
                <a:schemeClr val="folHlink"/>
              </a:buClr>
              <a:buFont typeface="Arial" pitchFamily="34" charset="0"/>
              <a:buChar char="•"/>
            </a:pPr>
            <a:r>
              <a:rPr lang="sl-SI" altLang="sl-SI" sz="2600" smtClean="0">
                <a:solidFill>
                  <a:schemeClr val="tx1"/>
                </a:solidFill>
                <a:latin typeface="Calibri" pitchFamily="34" charset="0"/>
              </a:rPr>
              <a:t>bivalnem,</a:t>
            </a:r>
          </a:p>
          <a:p>
            <a:pPr eaLnBrk="1" hangingPunct="1">
              <a:lnSpc>
                <a:spcPct val="90000"/>
              </a:lnSpc>
              <a:buClr>
                <a:schemeClr val="folHlink"/>
              </a:buClr>
              <a:buFont typeface="Arial" pitchFamily="34" charset="0"/>
              <a:buChar char="•"/>
            </a:pPr>
            <a:r>
              <a:rPr lang="sl-SI" altLang="sl-SI" sz="2600" smtClean="0">
                <a:solidFill>
                  <a:schemeClr val="tx1"/>
                </a:solidFill>
                <a:latin typeface="Calibri" pitchFamily="34" charset="0"/>
              </a:rPr>
              <a:t>industrijskem, ki ni obremenjeno z nevarnimi snovmi,</a:t>
            </a:r>
          </a:p>
          <a:p>
            <a:pPr eaLnBrk="1" hangingPunct="1">
              <a:lnSpc>
                <a:spcPct val="90000"/>
              </a:lnSpc>
              <a:buClr>
                <a:schemeClr val="folHlink"/>
              </a:buClr>
              <a:buFont typeface="Arial" pitchFamily="34" charset="0"/>
              <a:buChar char="•"/>
            </a:pPr>
            <a:r>
              <a:rPr lang="sl-SI" altLang="sl-SI" sz="2600" smtClean="0">
                <a:solidFill>
                  <a:schemeClr val="tx1"/>
                </a:solidFill>
                <a:latin typeface="Calibri" pitchFamily="34" charset="0"/>
              </a:rPr>
              <a:t>industrijskem, obremenjenem z nevarnimi snovmi,</a:t>
            </a:r>
          </a:p>
          <a:p>
            <a:pPr eaLnBrk="1" hangingPunct="1">
              <a:lnSpc>
                <a:spcPct val="90000"/>
              </a:lnSpc>
              <a:buClr>
                <a:schemeClr val="folHlink"/>
              </a:buClr>
              <a:buFont typeface="Arial" pitchFamily="34" charset="0"/>
              <a:buChar char="•"/>
            </a:pPr>
            <a:r>
              <a:rPr lang="sl-SI" altLang="sl-SI" sz="2600" smtClean="0">
                <a:solidFill>
                  <a:schemeClr val="tx1"/>
                </a:solidFill>
                <a:latin typeface="Calibri" pitchFamily="34" charset="0"/>
              </a:rPr>
              <a:t>prometu. </a:t>
            </a:r>
          </a:p>
          <a:p>
            <a:pPr eaLnBrk="1" hangingPunct="1">
              <a:lnSpc>
                <a:spcPct val="90000"/>
              </a:lnSpc>
              <a:buClr>
                <a:schemeClr val="tx2"/>
              </a:buClr>
              <a:buSzPct val="120000"/>
              <a:buFont typeface="Wingdings" pitchFamily="2" charset="2"/>
              <a:buChar char="§"/>
            </a:pPr>
            <a:r>
              <a:rPr lang="sl-SI" altLang="sl-SI" sz="2400" smtClean="0">
                <a:solidFill>
                  <a:schemeClr val="tx1"/>
                </a:solidFill>
                <a:latin typeface="Calibri" pitchFamily="34" charset="0"/>
              </a:rPr>
              <a:t>Ocene požarne ogroženosti so od 1 (zelo majhna) do 6 (zelo velika).</a:t>
            </a:r>
          </a:p>
          <a:p>
            <a:pPr eaLnBrk="1" hangingPunct="1">
              <a:lnSpc>
                <a:spcPct val="90000"/>
              </a:lnSpc>
              <a:buClr>
                <a:schemeClr val="tx2"/>
              </a:buClr>
              <a:buSzPct val="120000"/>
              <a:buFont typeface="Wingdings" pitchFamily="2" charset="2"/>
              <a:buChar char="§"/>
            </a:pPr>
            <a:r>
              <a:rPr lang="sl-SI" altLang="sl-SI" sz="2400" smtClean="0">
                <a:solidFill>
                  <a:schemeClr val="tx1"/>
                </a:solidFill>
                <a:latin typeface="Calibri" pitchFamily="34" charset="0"/>
              </a:rPr>
              <a:t>Je podlaga za načrtovanje in izvajanje ukrepov VPP (periodika usposabljanja).</a:t>
            </a:r>
          </a:p>
          <a:p>
            <a:pPr eaLnBrk="1" hangingPunct="1">
              <a:lnSpc>
                <a:spcPct val="90000"/>
              </a:lnSpc>
            </a:pPr>
            <a:endParaRPr lang="sl-SI" altLang="sl-SI" sz="2400" smtClean="0">
              <a:latin typeface="Calibri" pitchFamily="34" charset="0"/>
            </a:endParaRPr>
          </a:p>
        </p:txBody>
      </p:sp>
      <p:pic>
        <p:nvPicPr>
          <p:cNvPr id="44036" name="Slika 3" descr="images.jpg"/>
          <p:cNvPicPr>
            <a:picLocks noChangeAspect="1"/>
          </p:cNvPicPr>
          <p:nvPr/>
        </p:nvPicPr>
        <p:blipFill>
          <a:blip r:embed="rId2" cstate="print"/>
          <a:srcRect/>
          <a:stretch>
            <a:fillRect/>
          </a:stretch>
        </p:blipFill>
        <p:spPr bwMode="auto">
          <a:xfrm>
            <a:off x="7910513" y="947738"/>
            <a:ext cx="2276475" cy="20097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sl-SI" altLang="sl-SI" smtClean="0"/>
              <a:t>Definicije izrazov v zakonu</a:t>
            </a:r>
          </a:p>
        </p:txBody>
      </p:sp>
      <p:sp>
        <p:nvSpPr>
          <p:cNvPr id="10243" name="Rectangle 3"/>
          <p:cNvSpPr>
            <a:spLocks noGrp="1" noChangeArrowheads="1"/>
          </p:cNvSpPr>
          <p:nvPr>
            <p:ph type="body" idx="1"/>
          </p:nvPr>
        </p:nvSpPr>
        <p:spPr/>
        <p:txBody>
          <a:bodyPr/>
          <a:lstStyle/>
          <a:p>
            <a:pPr eaLnBrk="1" hangingPunct="1"/>
            <a:r>
              <a:rPr lang="sl-SI" altLang="sl-SI" sz="2400" b="1" smtClean="0">
                <a:solidFill>
                  <a:srgbClr val="FF0000"/>
                </a:solidFill>
                <a:latin typeface="Calibri" pitchFamily="34" charset="0"/>
              </a:rPr>
              <a:t>Zunanja strokovna služba</a:t>
            </a:r>
            <a:r>
              <a:rPr lang="sl-SI" altLang="sl-SI" sz="2400" smtClean="0">
                <a:latin typeface="Calibri" pitchFamily="34" charset="0"/>
              </a:rPr>
              <a:t>-pravna oseba ali samostojni podjetnik posameznik, ki ima dovoljenje ministra za delo, za opravljanje strokovnih nalog in kateri delodajalec poveri opravljanje vseh ali posameznih strokovnih nalog varnosti pri delu. </a:t>
            </a:r>
          </a:p>
          <a:p>
            <a:pPr eaLnBrk="1" hangingPunct="1">
              <a:buFont typeface="Wingdings" pitchFamily="2" charset="2"/>
              <a:buNone/>
            </a:pPr>
            <a:endParaRPr lang="sl-SI" altLang="sl-SI" sz="2400" smtClean="0">
              <a:latin typeface="Calibri" pitchFamily="34" charset="0"/>
            </a:endParaRPr>
          </a:p>
          <a:p>
            <a:pPr eaLnBrk="1" hangingPunct="1"/>
            <a:r>
              <a:rPr lang="sl-SI" altLang="sl-SI" sz="2400" b="1" smtClean="0">
                <a:solidFill>
                  <a:srgbClr val="FF0000"/>
                </a:solidFill>
                <a:latin typeface="Calibri" pitchFamily="34" charset="0"/>
              </a:rPr>
              <a:t>Izvajalec medicine dela</a:t>
            </a:r>
            <a:r>
              <a:rPr lang="sl-SI" altLang="sl-SI" sz="2400" smtClean="0">
                <a:latin typeface="Calibri" pitchFamily="34" charset="0"/>
              </a:rPr>
              <a:t>-izvajalec zdravstvene dejavnosti, ki opravlja dejavnost medicine dela, prometa in športa in mu delodajalec poveri izvajanje zdravstvenih ukrepov v zvezi z zdravjem pri delu.</a:t>
            </a:r>
          </a:p>
          <a:p>
            <a:pPr eaLnBrk="1" hangingPunct="1"/>
            <a:endParaRPr lang="sl-SI" altLang="sl-SI" sz="2400" smtClean="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77863" y="609600"/>
            <a:ext cx="8596312" cy="890588"/>
          </a:xfrm>
        </p:spPr>
        <p:txBody>
          <a:bodyPr/>
          <a:lstStyle/>
          <a:p>
            <a:pPr eaLnBrk="1" hangingPunct="1"/>
            <a:r>
              <a:rPr lang="sl-SI" altLang="sl-SI" sz="2400" b="1" smtClean="0">
                <a:solidFill>
                  <a:srgbClr val="CC0000"/>
                </a:solidFill>
              </a:rPr>
              <a:t>Periodika usposabljanja</a:t>
            </a:r>
            <a:r>
              <a:rPr lang="sl-SI" altLang="sl-SI" smtClean="0"/>
              <a:t> </a:t>
            </a:r>
          </a:p>
        </p:txBody>
      </p:sp>
      <p:sp>
        <p:nvSpPr>
          <p:cNvPr id="45059" name="Rectangle 3"/>
          <p:cNvSpPr>
            <a:spLocks noGrp="1" noChangeArrowheads="1"/>
          </p:cNvSpPr>
          <p:nvPr>
            <p:ph type="body" idx="1"/>
          </p:nvPr>
        </p:nvSpPr>
        <p:spPr>
          <a:xfrm>
            <a:off x="677863" y="1628775"/>
            <a:ext cx="8596312" cy="4413250"/>
          </a:xfrm>
        </p:spPr>
        <p:txBody>
          <a:bodyPr/>
          <a:lstStyle/>
          <a:p>
            <a:pPr algn="just" eaLnBrk="1" hangingPunct="1">
              <a:buFontTx/>
              <a:buNone/>
            </a:pPr>
            <a:r>
              <a:rPr lang="sl-SI" altLang="sl-SI" sz="2400" smtClean="0">
                <a:solidFill>
                  <a:schemeClr val="tx1"/>
                </a:solidFill>
                <a:latin typeface="Calibri" pitchFamily="34" charset="0"/>
              </a:rPr>
              <a:t>Če je ocena požarne ogroženosti v poslovnih ali industrijskih objektih:</a:t>
            </a:r>
          </a:p>
          <a:p>
            <a:pPr algn="just" eaLnBrk="1" hangingPunct="1">
              <a:buClr>
                <a:schemeClr val="tx2"/>
              </a:buClr>
              <a:buSzPct val="120000"/>
              <a:buFont typeface="Wingdings" pitchFamily="2" charset="2"/>
              <a:buChar char="§"/>
            </a:pPr>
            <a:r>
              <a:rPr lang="sl-SI" altLang="sl-SI" sz="2400" smtClean="0">
                <a:solidFill>
                  <a:schemeClr val="tx1"/>
                </a:solidFill>
                <a:latin typeface="Calibri" pitchFamily="34" charset="0"/>
                <a:cs typeface="Times New Roman" pitchFamily="18" charset="0"/>
              </a:rPr>
              <a:t>1 oz. 2 </a:t>
            </a:r>
            <a:r>
              <a:rPr lang="sl-SI" altLang="sl-SI" sz="2400" smtClean="0">
                <a:solidFill>
                  <a:schemeClr val="tx1"/>
                </a:solidFill>
                <a:latin typeface="Calibri" pitchFamily="34" charset="0"/>
                <a:cs typeface="Times New Roman" pitchFamily="18" charset="0"/>
                <a:sym typeface="Wingdings" pitchFamily="2" charset="2"/>
              </a:rPr>
              <a:t> ni predpisane periodike</a:t>
            </a:r>
            <a:r>
              <a:rPr lang="sl-SI" altLang="sl-SI" sz="2400" smtClean="0">
                <a:solidFill>
                  <a:schemeClr val="tx1"/>
                </a:solidFill>
                <a:latin typeface="Calibri" pitchFamily="34" charset="0"/>
              </a:rPr>
              <a:t>, le osnovno usposabljanje</a:t>
            </a:r>
          </a:p>
          <a:p>
            <a:pPr algn="just" eaLnBrk="1" hangingPunct="1">
              <a:buClr>
                <a:schemeClr val="tx2"/>
              </a:buClr>
              <a:buSzPct val="120000"/>
              <a:buFont typeface="Wingdings" pitchFamily="2" charset="2"/>
              <a:buChar char="§"/>
            </a:pPr>
            <a:r>
              <a:rPr lang="sl-SI" altLang="sl-SI" sz="2400" smtClean="0">
                <a:solidFill>
                  <a:schemeClr val="tx1"/>
                </a:solidFill>
                <a:latin typeface="Calibri" pitchFamily="34" charset="0"/>
              </a:rPr>
              <a:t>3 in 4 </a:t>
            </a:r>
            <a:r>
              <a:rPr lang="sl-SI" altLang="sl-SI" sz="2400" smtClean="0">
                <a:solidFill>
                  <a:schemeClr val="tx1"/>
                </a:solidFill>
                <a:latin typeface="Calibri" pitchFamily="34" charset="0"/>
                <a:sym typeface="Wingdings" pitchFamily="2" charset="2"/>
              </a:rPr>
              <a:t> na 3 leta</a:t>
            </a:r>
          </a:p>
          <a:p>
            <a:pPr algn="just" eaLnBrk="1" hangingPunct="1">
              <a:buClr>
                <a:schemeClr val="tx2"/>
              </a:buClr>
              <a:buSzPct val="120000"/>
              <a:buFont typeface="Wingdings" pitchFamily="2" charset="2"/>
              <a:buChar char="§"/>
            </a:pPr>
            <a:r>
              <a:rPr lang="sl-SI" altLang="sl-SI" sz="2400" smtClean="0">
                <a:solidFill>
                  <a:schemeClr val="tx1"/>
                </a:solidFill>
                <a:latin typeface="Calibri" pitchFamily="34" charset="0"/>
                <a:sym typeface="Wingdings" pitchFamily="2" charset="2"/>
              </a:rPr>
              <a:t>5 in 6  na 2 leti</a:t>
            </a:r>
            <a:endParaRPr lang="sl-SI" altLang="sl-SI" sz="2400" smtClean="0">
              <a:solidFill>
                <a:schemeClr val="tx1"/>
              </a:solidFill>
              <a:latin typeface="Calibri" pitchFamily="34" charset="0"/>
            </a:endParaRPr>
          </a:p>
          <a:p>
            <a:pPr eaLnBrk="1" hangingPunct="1"/>
            <a:endParaRPr lang="sl-SI" altLang="sl-SI" sz="2400" smtClean="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slov 1"/>
          <p:cNvSpPr>
            <a:spLocks noGrp="1"/>
          </p:cNvSpPr>
          <p:nvPr>
            <p:ph type="ctrTitle"/>
          </p:nvPr>
        </p:nvSpPr>
        <p:spPr>
          <a:xfrm>
            <a:off x="1093788" y="1558925"/>
            <a:ext cx="7772400" cy="2520950"/>
          </a:xfrm>
        </p:spPr>
        <p:txBody>
          <a:bodyPr/>
          <a:lstStyle/>
          <a:p>
            <a:pPr eaLnBrk="1" hangingPunct="1"/>
            <a:r>
              <a:rPr lang="sl-SI" altLang="sl-SI" sz="3600" b="1" smtClean="0">
                <a:solidFill>
                  <a:srgbClr val="FF0000"/>
                </a:solidFill>
              </a:rPr>
              <a:t/>
            </a:r>
            <a:br>
              <a:rPr lang="sl-SI" altLang="sl-SI" sz="3600" b="1" smtClean="0">
                <a:solidFill>
                  <a:srgbClr val="FF0000"/>
                </a:solidFill>
              </a:rPr>
            </a:br>
            <a:r>
              <a:rPr lang="sl-SI" altLang="sl-SI" sz="3600" b="1" smtClean="0">
                <a:solidFill>
                  <a:srgbClr val="FF0000"/>
                </a:solidFill>
              </a:rPr>
              <a:t>Alkohol, prepovedane droge in psihoaktivna zdravila na delovnem mestu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390650" y="439738"/>
            <a:ext cx="8229600" cy="1131887"/>
          </a:xfrm>
        </p:spPr>
        <p:txBody>
          <a:bodyPr rtlCol="0">
            <a:normAutofit fontScale="90000"/>
          </a:bodyPr>
          <a:lstStyle/>
          <a:p>
            <a:pPr eaLnBrk="1" fontAlgn="auto" hangingPunct="1">
              <a:spcAft>
                <a:spcPts val="0"/>
              </a:spcAft>
              <a:defRPr/>
            </a:pPr>
            <a:r>
              <a:rPr lang="sl-SI" altLang="sl-SI" sz="2800" b="1" u="sng" dirty="0">
                <a:solidFill>
                  <a:srgbClr val="FF0000"/>
                </a:solidFill>
              </a:rPr>
              <a:t/>
            </a:r>
            <a:br>
              <a:rPr lang="sl-SI" altLang="sl-SI" sz="2800" b="1" u="sng" dirty="0">
                <a:solidFill>
                  <a:srgbClr val="FF0000"/>
                </a:solidFill>
              </a:rPr>
            </a:br>
            <a:r>
              <a:rPr lang="sl-SI" altLang="sl-SI" sz="2800" b="1" u="sng" dirty="0">
                <a:solidFill>
                  <a:srgbClr val="FF0000"/>
                </a:solidFill>
              </a:rPr>
              <a:t>Potencialno tveganje: </a:t>
            </a:r>
            <a:r>
              <a:rPr lang="sl-SI" altLang="sl-SI" sz="2800" b="1" dirty="0">
                <a:solidFill>
                  <a:srgbClr val="FF0000"/>
                </a:solidFill>
              </a:rPr>
              <a:t> prisotnost psihoaktivnih snovi na delovnem mestu</a:t>
            </a:r>
            <a:br>
              <a:rPr lang="sl-SI" altLang="sl-SI" sz="2800" b="1" dirty="0">
                <a:solidFill>
                  <a:srgbClr val="FF0000"/>
                </a:solidFill>
              </a:rPr>
            </a:br>
            <a:endParaRPr lang="sl-SI" altLang="sl-SI" sz="2800" b="1" dirty="0">
              <a:solidFill>
                <a:srgbClr val="FF0000"/>
              </a:solidFill>
            </a:endParaRPr>
          </a:p>
        </p:txBody>
      </p:sp>
      <p:sp>
        <p:nvSpPr>
          <p:cNvPr id="19458" name="Rectangle 3"/>
          <p:cNvSpPr>
            <a:spLocks noGrp="1" noChangeArrowheads="1"/>
          </p:cNvSpPr>
          <p:nvPr>
            <p:ph idx="1"/>
          </p:nvPr>
        </p:nvSpPr>
        <p:spPr>
          <a:xfrm>
            <a:off x="744538" y="1712913"/>
            <a:ext cx="8229600" cy="4668837"/>
          </a:xfrm>
        </p:spPr>
        <p:txBody>
          <a:bodyPr rtlCol="0">
            <a:normAutofit lnSpcReduction="10000"/>
          </a:bodyPr>
          <a:lstStyle/>
          <a:p>
            <a:pPr eaLnBrk="1" fontAlgn="auto" hangingPunct="1">
              <a:lnSpc>
                <a:spcPct val="90000"/>
              </a:lnSpc>
              <a:spcAft>
                <a:spcPts val="0"/>
              </a:spcAft>
              <a:buFont typeface="Wingdings 3" charset="2"/>
              <a:buChar char=""/>
              <a:defRPr/>
            </a:pPr>
            <a:endParaRPr lang="sl-SI" altLang="sl-SI" sz="2000" b="1" dirty="0">
              <a:solidFill>
                <a:srgbClr val="FF0000"/>
              </a:solidFill>
            </a:endParaRPr>
          </a:p>
          <a:p>
            <a:pPr eaLnBrk="1" fontAlgn="auto" hangingPunct="1">
              <a:lnSpc>
                <a:spcPct val="90000"/>
              </a:lnSpc>
              <a:spcAft>
                <a:spcPts val="0"/>
              </a:spcAft>
              <a:buFont typeface="Wingdings 3" charset="2"/>
              <a:buChar char=""/>
              <a:defRPr/>
            </a:pPr>
            <a:endParaRPr lang="sl-SI" altLang="sl-SI" sz="2000" b="1" dirty="0">
              <a:solidFill>
                <a:srgbClr val="FF0000"/>
              </a:solidFill>
            </a:endParaRPr>
          </a:p>
          <a:p>
            <a:pPr eaLnBrk="1" fontAlgn="auto" hangingPunct="1">
              <a:lnSpc>
                <a:spcPct val="90000"/>
              </a:lnSpc>
              <a:spcAft>
                <a:spcPts val="0"/>
              </a:spcAft>
              <a:buFont typeface="Wingdings 3" charset="2"/>
              <a:buChar char=""/>
              <a:defRPr/>
            </a:pPr>
            <a:r>
              <a:rPr lang="sl-SI" altLang="sl-SI" sz="2000" b="1" dirty="0">
                <a:solidFill>
                  <a:srgbClr val="FF0000"/>
                </a:solidFill>
              </a:rPr>
              <a:t>Alkohol                             </a:t>
            </a:r>
            <a:r>
              <a:rPr lang="sl-SI" altLang="sl-SI" sz="2000" b="1" dirty="0" smtClean="0">
                <a:solidFill>
                  <a:srgbClr val="FF0000"/>
                </a:solidFill>
              </a:rPr>
              <a:t>DA</a:t>
            </a:r>
            <a:endParaRPr lang="sl-SI" altLang="sl-SI" sz="2000" b="1" dirty="0">
              <a:solidFill>
                <a:srgbClr val="FF0000"/>
              </a:solidFill>
            </a:endParaRPr>
          </a:p>
          <a:p>
            <a:pPr eaLnBrk="1" fontAlgn="auto" hangingPunct="1">
              <a:lnSpc>
                <a:spcPct val="90000"/>
              </a:lnSpc>
              <a:spcAft>
                <a:spcPts val="0"/>
              </a:spcAft>
              <a:buFont typeface="Wingdings 3" charset="2"/>
              <a:buChar char=""/>
              <a:defRPr/>
            </a:pPr>
            <a:r>
              <a:rPr lang="sl-SI" altLang="sl-SI" sz="2000" b="1" dirty="0">
                <a:solidFill>
                  <a:srgbClr val="FF0000"/>
                </a:solidFill>
              </a:rPr>
              <a:t>prepovedane droge          </a:t>
            </a:r>
            <a:r>
              <a:rPr lang="sl-SI" altLang="sl-SI" sz="2000" b="1" dirty="0" smtClean="0">
                <a:solidFill>
                  <a:srgbClr val="FF0000"/>
                </a:solidFill>
              </a:rPr>
              <a:t>DA</a:t>
            </a:r>
            <a:endParaRPr lang="sl-SI" altLang="sl-SI" sz="2000" b="1" dirty="0">
              <a:solidFill>
                <a:srgbClr val="FF0000"/>
              </a:solidFill>
            </a:endParaRPr>
          </a:p>
          <a:p>
            <a:pPr eaLnBrk="1" fontAlgn="auto" hangingPunct="1">
              <a:lnSpc>
                <a:spcPct val="90000"/>
              </a:lnSpc>
              <a:spcAft>
                <a:spcPts val="0"/>
              </a:spcAft>
              <a:buFont typeface="Wingdings 3" charset="2"/>
              <a:buChar char=""/>
              <a:defRPr/>
            </a:pPr>
            <a:r>
              <a:rPr lang="sl-SI" altLang="sl-SI" sz="2000" b="1" dirty="0">
                <a:solidFill>
                  <a:srgbClr val="FF0000"/>
                </a:solidFill>
              </a:rPr>
              <a:t>psihoaktivna </a:t>
            </a:r>
            <a:r>
              <a:rPr lang="sl-SI" altLang="sl-SI" sz="2000" b="1" u="sng" dirty="0">
                <a:solidFill>
                  <a:srgbClr val="FF0000"/>
                </a:solidFill>
              </a:rPr>
              <a:t>zdravila</a:t>
            </a:r>
            <a:r>
              <a:rPr lang="sl-SI" altLang="sl-SI" sz="2000" b="1" dirty="0">
                <a:solidFill>
                  <a:srgbClr val="FF0000"/>
                </a:solidFill>
              </a:rPr>
              <a:t>        (?)</a:t>
            </a:r>
          </a:p>
          <a:p>
            <a:pPr eaLnBrk="1" fontAlgn="auto" hangingPunct="1">
              <a:lnSpc>
                <a:spcPct val="90000"/>
              </a:lnSpc>
              <a:spcAft>
                <a:spcPts val="0"/>
              </a:spcAft>
              <a:buFontTx/>
              <a:buNone/>
              <a:defRPr/>
            </a:pPr>
            <a:endParaRPr lang="sl-SI" altLang="sl-SI" sz="2400" b="1" dirty="0">
              <a:solidFill>
                <a:srgbClr val="FF0000"/>
              </a:solidFill>
            </a:endParaRPr>
          </a:p>
          <a:p>
            <a:pPr eaLnBrk="1" fontAlgn="auto" hangingPunct="1">
              <a:lnSpc>
                <a:spcPct val="90000"/>
              </a:lnSpc>
              <a:spcAft>
                <a:spcPts val="0"/>
              </a:spcAft>
              <a:buFontTx/>
              <a:buNone/>
              <a:defRPr/>
            </a:pPr>
            <a:r>
              <a:rPr lang="sl-SI" altLang="sl-SI" sz="2000" b="1" dirty="0">
                <a:solidFill>
                  <a:schemeClr val="tx1">
                    <a:lumMod val="75000"/>
                    <a:lumOff val="25000"/>
                  </a:schemeClr>
                </a:solidFill>
              </a:rPr>
              <a:t>Alkohol:</a:t>
            </a:r>
            <a:r>
              <a:rPr lang="sl-SI" altLang="sl-SI" sz="2000" dirty="0">
                <a:solidFill>
                  <a:srgbClr val="FF0000"/>
                </a:solidFill>
              </a:rPr>
              <a:t> </a:t>
            </a:r>
            <a:endParaRPr lang="sl-SI" altLang="sl-SI" sz="2000" dirty="0">
              <a:solidFill>
                <a:srgbClr val="000066"/>
              </a:solidFill>
            </a:endParaRPr>
          </a:p>
          <a:p>
            <a:pPr eaLnBrk="1" fontAlgn="auto" hangingPunct="1">
              <a:lnSpc>
                <a:spcPct val="90000"/>
              </a:lnSpc>
              <a:spcAft>
                <a:spcPts val="0"/>
              </a:spcAft>
              <a:buFont typeface="Wingdings 3" charset="2"/>
              <a:buChar char=""/>
              <a:defRPr/>
            </a:pPr>
            <a:r>
              <a:rPr lang="sl-SI" altLang="sl-SI" sz="2000" dirty="0">
                <a:solidFill>
                  <a:srgbClr val="000066"/>
                </a:solidFill>
              </a:rPr>
              <a:t>večja pogostnost napak in nesreč pri delu (3,5x),</a:t>
            </a:r>
          </a:p>
          <a:p>
            <a:pPr eaLnBrk="1" fontAlgn="auto" hangingPunct="1">
              <a:lnSpc>
                <a:spcPct val="90000"/>
              </a:lnSpc>
              <a:spcAft>
                <a:spcPts val="0"/>
              </a:spcAft>
              <a:buFont typeface="Wingdings 3" charset="2"/>
              <a:buChar char=""/>
              <a:defRPr/>
            </a:pPr>
            <a:r>
              <a:rPr lang="sl-SI" altLang="sl-SI" sz="2000" dirty="0">
                <a:solidFill>
                  <a:srgbClr val="000066"/>
                </a:solidFill>
              </a:rPr>
              <a:t>večja pogostnost poškodb, </a:t>
            </a:r>
          </a:p>
          <a:p>
            <a:pPr eaLnBrk="1" fontAlgn="auto" hangingPunct="1">
              <a:lnSpc>
                <a:spcPct val="90000"/>
              </a:lnSpc>
              <a:spcAft>
                <a:spcPts val="0"/>
              </a:spcAft>
              <a:buFont typeface="Wingdings 3" charset="2"/>
              <a:buChar char=""/>
              <a:defRPr/>
            </a:pPr>
            <a:r>
              <a:rPr lang="sl-SI" altLang="sl-SI" sz="2000" dirty="0">
                <a:solidFill>
                  <a:srgbClr val="000066"/>
                </a:solidFill>
              </a:rPr>
              <a:t>večja pogostnost obolevanj (2,5x)</a:t>
            </a:r>
          </a:p>
          <a:p>
            <a:pPr eaLnBrk="1" fontAlgn="auto" hangingPunct="1">
              <a:lnSpc>
                <a:spcPct val="90000"/>
              </a:lnSpc>
              <a:spcAft>
                <a:spcPts val="0"/>
              </a:spcAft>
              <a:buFont typeface="Wingdings 3" charset="2"/>
              <a:buChar char=""/>
              <a:defRPr/>
            </a:pPr>
            <a:r>
              <a:rPr lang="sl-SI" altLang="sl-SI" sz="2000" dirty="0">
                <a:solidFill>
                  <a:srgbClr val="000066"/>
                </a:solidFill>
              </a:rPr>
              <a:t>večja odsotnost od dela (16x), </a:t>
            </a:r>
          </a:p>
          <a:p>
            <a:pPr eaLnBrk="1" fontAlgn="auto" hangingPunct="1">
              <a:lnSpc>
                <a:spcPct val="90000"/>
              </a:lnSpc>
              <a:spcAft>
                <a:spcPts val="0"/>
              </a:spcAft>
              <a:buFont typeface="Wingdings 3" charset="2"/>
              <a:buChar char=""/>
              <a:defRPr/>
            </a:pPr>
            <a:r>
              <a:rPr lang="sl-SI" altLang="sl-SI" sz="2000" dirty="0">
                <a:solidFill>
                  <a:srgbClr val="000066"/>
                </a:solidFill>
              </a:rPr>
              <a:t>zmanjšanje produktivnosti, kvalitete opravljenega dela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515938" y="776288"/>
            <a:ext cx="8229600" cy="785812"/>
          </a:xfrm>
        </p:spPr>
        <p:txBody>
          <a:bodyPr rtlCol="0">
            <a:normAutofit fontScale="90000"/>
          </a:bodyPr>
          <a:lstStyle/>
          <a:p>
            <a:pPr eaLnBrk="1" fontAlgn="auto" hangingPunct="1">
              <a:spcAft>
                <a:spcPts val="0"/>
              </a:spcAft>
              <a:defRPr/>
            </a:pPr>
            <a:r>
              <a:rPr lang="sl-SI" sz="2800" b="1" dirty="0">
                <a:solidFill>
                  <a:srgbClr val="FF0000"/>
                </a:solidFill>
                <a:latin typeface="+mn-lt"/>
              </a:rPr>
              <a:t>Alkohol in prepovedane droge na delovnem mestu</a:t>
            </a:r>
          </a:p>
        </p:txBody>
      </p:sp>
      <p:sp>
        <p:nvSpPr>
          <p:cNvPr id="20482" name="Rectangle 3"/>
          <p:cNvSpPr>
            <a:spLocks noGrp="1"/>
          </p:cNvSpPr>
          <p:nvPr>
            <p:ph type="body" idx="1"/>
          </p:nvPr>
        </p:nvSpPr>
        <p:spPr>
          <a:xfrm>
            <a:off x="598488" y="1714500"/>
            <a:ext cx="8229600" cy="4340225"/>
          </a:xfrm>
        </p:spPr>
        <p:txBody>
          <a:bodyPr rtlCol="0">
            <a:normAutofit lnSpcReduction="10000"/>
          </a:bodyPr>
          <a:lstStyle/>
          <a:p>
            <a:pPr eaLnBrk="1" fontAlgn="auto" hangingPunct="1">
              <a:spcAft>
                <a:spcPts val="0"/>
              </a:spcAft>
              <a:buFont typeface="Arial" panose="020B0604020202020204" pitchFamily="34" charset="0"/>
              <a:buNone/>
              <a:defRPr/>
            </a:pPr>
            <a:r>
              <a:rPr lang="sl-SI" altLang="sl-SI" sz="2000" dirty="0">
                <a:solidFill>
                  <a:schemeClr val="tx1">
                    <a:lumMod val="75000"/>
                    <a:lumOff val="25000"/>
                  </a:schemeClr>
                </a:solidFill>
              </a:rPr>
              <a:t>ZVZD-1 uvaja </a:t>
            </a:r>
            <a:r>
              <a:rPr lang="sl-SI" altLang="sl-SI" sz="2000" b="1" dirty="0">
                <a:solidFill>
                  <a:srgbClr val="FF0000"/>
                </a:solidFill>
              </a:rPr>
              <a:t>popolno prepoved </a:t>
            </a:r>
            <a:r>
              <a:rPr lang="sl-SI" altLang="sl-SI" sz="2000" dirty="0">
                <a:solidFill>
                  <a:schemeClr val="tx1">
                    <a:lumMod val="75000"/>
                    <a:lumOff val="25000"/>
                  </a:schemeClr>
                </a:solidFill>
              </a:rPr>
              <a:t>dela pod vplivom alkohola, drog in drugih prepovedanih substanc.</a:t>
            </a:r>
          </a:p>
          <a:p>
            <a:pPr eaLnBrk="1" fontAlgn="auto" hangingPunct="1">
              <a:spcAft>
                <a:spcPts val="0"/>
              </a:spcAft>
              <a:buFont typeface="Wingdings 3" charset="2"/>
              <a:buChar char=""/>
              <a:defRPr/>
            </a:pPr>
            <a:r>
              <a:rPr lang="sl-SI" altLang="sl-SI" sz="2000" dirty="0">
                <a:solidFill>
                  <a:schemeClr val="tx1">
                    <a:lumMod val="75000"/>
                    <a:lumOff val="25000"/>
                  </a:schemeClr>
                </a:solidFill>
                <a:cs typeface="Arial" panose="020B0604020202020204" pitchFamily="34" charset="0"/>
              </a:rPr>
              <a:t>Delavec ne sme delati ali biti na delovnem mestu pod vplivom alkohola, drog ali drugih prepovedanih substanc. </a:t>
            </a:r>
          </a:p>
          <a:p>
            <a:pPr eaLnBrk="1" fontAlgn="auto" hangingPunct="1">
              <a:spcAft>
                <a:spcPts val="0"/>
              </a:spcAft>
              <a:buFont typeface="Wingdings 3" charset="2"/>
              <a:buChar char=""/>
              <a:defRPr/>
            </a:pPr>
            <a:r>
              <a:rPr lang="sl-SI" altLang="sl-SI" sz="2000" dirty="0">
                <a:solidFill>
                  <a:schemeClr val="tx1">
                    <a:lumMod val="75000"/>
                    <a:lumOff val="25000"/>
                  </a:schemeClr>
                </a:solidFill>
                <a:cs typeface="Arial" panose="020B0604020202020204" pitchFamily="34" charset="0"/>
              </a:rPr>
              <a:t>Delavec ne sme delati ali biti pod vplivom zdravil, ki lahko vplivajo na psihofizične sposobnosti, na tistih delovnih mestih, na katerih je zaradi večje nevarnosti za nezgode pri delu tako določeno z izjavo o varnosti z oceno tveganja. </a:t>
            </a:r>
          </a:p>
          <a:p>
            <a:pPr eaLnBrk="1" fontAlgn="auto" hangingPunct="1">
              <a:spcAft>
                <a:spcPts val="0"/>
              </a:spcAft>
              <a:buFont typeface="Wingdings 3" charset="2"/>
              <a:buChar char=""/>
              <a:defRPr/>
            </a:pPr>
            <a:r>
              <a:rPr lang="sl-SI" altLang="sl-SI" sz="2000" dirty="0">
                <a:solidFill>
                  <a:schemeClr val="tx1">
                    <a:lumMod val="75000"/>
                    <a:lumOff val="25000"/>
                  </a:schemeClr>
                </a:solidFill>
                <a:cs typeface="Arial" panose="020B0604020202020204" pitchFamily="34" charset="0"/>
              </a:rPr>
              <a:t>Delodajalec ugotavlja stanje iz prvega odstavka tega člena po postopku in na način določenima z internim aktom delodajalca. </a:t>
            </a:r>
          </a:p>
          <a:p>
            <a:pPr eaLnBrk="1" fontAlgn="auto" hangingPunct="1">
              <a:spcAft>
                <a:spcPts val="0"/>
              </a:spcAft>
              <a:buFont typeface="Wingdings 3" charset="2"/>
              <a:buChar char=""/>
              <a:defRPr/>
            </a:pPr>
            <a:r>
              <a:rPr lang="sl-SI" altLang="sl-SI" sz="2000" dirty="0">
                <a:solidFill>
                  <a:schemeClr val="tx1">
                    <a:lumMod val="75000"/>
                    <a:lumOff val="25000"/>
                  </a:schemeClr>
                </a:solidFill>
                <a:cs typeface="Arial" panose="020B0604020202020204" pitchFamily="34" charset="0"/>
              </a:rPr>
              <a:t>Delodajalec mora odstraniti z dela, delovnega mesta in iz delovnega procesa delavca, ki je delal ali je bil na delovnem mestu v nasprotju z določili prvega in drugega odstavka tega člena.</a:t>
            </a:r>
          </a:p>
          <a:p>
            <a:pPr eaLnBrk="1" fontAlgn="auto" hangingPunct="1">
              <a:spcAft>
                <a:spcPts val="0"/>
              </a:spcAft>
              <a:buFont typeface="Arial" panose="020B0604020202020204" pitchFamily="34" charset="0"/>
              <a:buNone/>
              <a:defRPr/>
            </a:pPr>
            <a:endParaRPr lang="sl-SI" altLang="sl-SI" sz="2000" dirty="0">
              <a:solidFill>
                <a:schemeClr val="tx1">
                  <a:lumMod val="75000"/>
                  <a:lumOff val="25000"/>
                </a:schemeClr>
              </a:solidFill>
              <a:latin typeface="Arial" panose="020B0604020202020204" pitchFamily="34" charset="0"/>
            </a:endParaRPr>
          </a:p>
          <a:p>
            <a:pPr eaLnBrk="1" fontAlgn="auto" hangingPunct="1">
              <a:spcAft>
                <a:spcPts val="0"/>
              </a:spcAft>
              <a:buFont typeface="Arial" panose="020B0604020202020204" pitchFamily="34" charset="0"/>
              <a:buNone/>
              <a:defRPr/>
            </a:pPr>
            <a:endParaRPr lang="sl-SI" altLang="sl-SI" sz="2000" dirty="0">
              <a:solidFill>
                <a:schemeClr val="tx1">
                  <a:lumMod val="75000"/>
                  <a:lumOff val="25000"/>
                </a:schemeClr>
              </a:solidFill>
              <a:latin typeface="Arial" panose="020B0604020202020204" pitchFamily="34" charset="0"/>
            </a:endParaRPr>
          </a:p>
          <a:p>
            <a:pPr eaLnBrk="1" fontAlgn="auto" hangingPunct="1">
              <a:spcAft>
                <a:spcPts val="0"/>
              </a:spcAft>
              <a:buFont typeface="Arial" panose="020B0604020202020204" pitchFamily="34" charset="0"/>
              <a:buNone/>
              <a:defRPr/>
            </a:pPr>
            <a:endParaRPr lang="sl-SI" altLang="sl-SI" sz="2400" dirty="0">
              <a:solidFill>
                <a:schemeClr val="tx1">
                  <a:lumMod val="75000"/>
                  <a:lumOff val="25000"/>
                </a:schemeClr>
              </a:solidFill>
              <a:latin typeface="Arial" panose="020B0604020202020204" pitchFamily="34" charset="0"/>
            </a:endParaRPr>
          </a:p>
          <a:p>
            <a:pPr eaLnBrk="1" fontAlgn="auto" hangingPunct="1">
              <a:spcAft>
                <a:spcPts val="0"/>
              </a:spcAft>
              <a:buFontTx/>
              <a:buNone/>
              <a:defRPr/>
            </a:pPr>
            <a:endParaRPr lang="sl-SI" altLang="sl-SI" sz="2400" dirty="0">
              <a:solidFill>
                <a:schemeClr val="tx1">
                  <a:lumMod val="75000"/>
                  <a:lumOff val="25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1"/>
          </p:nvPr>
        </p:nvSpPr>
        <p:spPr>
          <a:xfrm>
            <a:off x="609600" y="1228725"/>
            <a:ext cx="8229600" cy="5073650"/>
          </a:xfrm>
        </p:spPr>
        <p:txBody>
          <a:bodyPr/>
          <a:lstStyle/>
          <a:p>
            <a:pPr eaLnBrk="1" hangingPunct="1">
              <a:lnSpc>
                <a:spcPct val="80000"/>
              </a:lnSpc>
              <a:buFont typeface="Arial" pitchFamily="34" charset="0"/>
              <a:buNone/>
            </a:pPr>
            <a:endParaRPr lang="sl-SI" altLang="sl-SI" sz="2400" b="1" smtClean="0">
              <a:solidFill>
                <a:srgbClr val="FF0000"/>
              </a:solidFill>
              <a:latin typeface="Arial" pitchFamily="34" charset="0"/>
            </a:endParaRPr>
          </a:p>
          <a:p>
            <a:pPr eaLnBrk="1" hangingPunct="1">
              <a:lnSpc>
                <a:spcPct val="80000"/>
              </a:lnSpc>
              <a:buFont typeface="Arial" pitchFamily="34" charset="0"/>
              <a:buNone/>
            </a:pPr>
            <a:r>
              <a:rPr lang="sl-SI" altLang="sl-SI" sz="2400" b="1" smtClean="0">
                <a:solidFill>
                  <a:srgbClr val="FF0000"/>
                </a:solidFill>
                <a:cs typeface="Arial" pitchFamily="34" charset="0"/>
              </a:rPr>
              <a:t>Kaj mora urejati interni akt delodajalca:</a:t>
            </a:r>
          </a:p>
          <a:p>
            <a:pPr eaLnBrk="1" hangingPunct="1">
              <a:lnSpc>
                <a:spcPct val="80000"/>
              </a:lnSpc>
              <a:buFont typeface="Arial" pitchFamily="34" charset="0"/>
              <a:buNone/>
            </a:pPr>
            <a:endParaRPr lang="sl-SI" altLang="sl-SI" sz="2000" smtClean="0">
              <a:latin typeface="Arial" pitchFamily="34" charset="0"/>
              <a:cs typeface="Arial" pitchFamily="34" charset="0"/>
            </a:endParaRPr>
          </a:p>
          <a:p>
            <a:pPr eaLnBrk="1" hangingPunct="1">
              <a:lnSpc>
                <a:spcPct val="80000"/>
              </a:lnSpc>
            </a:pPr>
            <a:r>
              <a:rPr lang="sl-SI" altLang="sl-SI" sz="2000" smtClean="0">
                <a:cs typeface="Arial" pitchFamily="34" charset="0"/>
              </a:rPr>
              <a:t>postopke za ugotavljanje alkoholiziranosti ali prisotnosti in vpliva drugih psihoaktivnih substanc,</a:t>
            </a:r>
          </a:p>
          <a:p>
            <a:pPr eaLnBrk="1" hangingPunct="1">
              <a:lnSpc>
                <a:spcPct val="80000"/>
              </a:lnSpc>
            </a:pPr>
            <a:r>
              <a:rPr lang="sl-SI" altLang="sl-SI" sz="2000" smtClean="0">
                <a:cs typeface="Arial" pitchFamily="34" charset="0"/>
              </a:rPr>
              <a:t>prepoved dela in prisotnosti delavca na delovnem mestu pod vplivom alkohola ali drugih psihoaktivnih substanc,</a:t>
            </a:r>
          </a:p>
          <a:p>
            <a:pPr eaLnBrk="1" hangingPunct="1">
              <a:lnSpc>
                <a:spcPct val="80000"/>
              </a:lnSpc>
            </a:pPr>
            <a:r>
              <a:rPr lang="sl-SI" altLang="sl-SI" sz="2000" smtClean="0">
                <a:cs typeface="Arial" pitchFamily="34" charset="0"/>
              </a:rPr>
              <a:t>način izvajanja kontrole alkoholiziranosti ali drugih psihoaktivnih substanc,</a:t>
            </a:r>
          </a:p>
          <a:p>
            <a:pPr eaLnBrk="1" hangingPunct="1">
              <a:lnSpc>
                <a:spcPct val="80000"/>
              </a:lnSpc>
            </a:pPr>
            <a:r>
              <a:rPr lang="sl-SI" altLang="sl-SI" sz="2000" smtClean="0">
                <a:cs typeface="Arial" pitchFamily="34" charset="0"/>
              </a:rPr>
              <a:t>pravice in dolžnosti zaposlenih v zvezi z izvajanjem kontrole alkoholiziranosti ali prisotnosti drugih psihoaktivnih substanc na delovnem mestu,  </a:t>
            </a:r>
          </a:p>
          <a:p>
            <a:pPr eaLnBrk="1" hangingPunct="1">
              <a:lnSpc>
                <a:spcPct val="80000"/>
              </a:lnSpc>
            </a:pPr>
            <a:r>
              <a:rPr lang="sl-SI" altLang="sl-SI" sz="2000" smtClean="0">
                <a:cs typeface="Arial" pitchFamily="34" charset="0"/>
              </a:rPr>
              <a:t>postopek v primeru pozitivnega rezultata kontrole.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Ograda vsebine 2"/>
          <p:cNvSpPr>
            <a:spLocks noGrp="1"/>
          </p:cNvSpPr>
          <p:nvPr>
            <p:ph idx="1"/>
          </p:nvPr>
        </p:nvSpPr>
        <p:spPr>
          <a:xfrm>
            <a:off x="604838" y="1000125"/>
            <a:ext cx="8229600" cy="5240338"/>
          </a:xfrm>
        </p:spPr>
        <p:txBody>
          <a:bodyPr/>
          <a:lstStyle/>
          <a:p>
            <a:pPr eaLnBrk="1" hangingPunct="1">
              <a:lnSpc>
                <a:spcPct val="90000"/>
              </a:lnSpc>
              <a:buFont typeface="Arial" pitchFamily="34" charset="0"/>
              <a:buNone/>
            </a:pPr>
            <a:r>
              <a:rPr lang="sl-SI" altLang="sl-SI" sz="2000" b="1" smtClean="0">
                <a:solidFill>
                  <a:srgbClr val="FF0000"/>
                </a:solidFill>
                <a:latin typeface="Arial" pitchFamily="34" charset="0"/>
                <a:cs typeface="Arial" pitchFamily="34" charset="0"/>
              </a:rPr>
              <a:t>Prepovedi</a:t>
            </a:r>
          </a:p>
          <a:p>
            <a:pPr eaLnBrk="1" hangingPunct="1">
              <a:lnSpc>
                <a:spcPct val="90000"/>
              </a:lnSpc>
              <a:buFont typeface="Arial" pitchFamily="34" charset="0"/>
              <a:buNone/>
            </a:pPr>
            <a:endParaRPr lang="sl-SI" altLang="sl-SI" sz="2400" b="1" smtClean="0">
              <a:solidFill>
                <a:srgbClr val="FF0000"/>
              </a:solidFill>
              <a:latin typeface="Arial" pitchFamily="34" charset="0"/>
              <a:cs typeface="Arial" pitchFamily="34" charset="0"/>
            </a:endParaRPr>
          </a:p>
          <a:p>
            <a:pPr eaLnBrk="1" hangingPunct="1">
              <a:lnSpc>
                <a:spcPct val="90000"/>
              </a:lnSpc>
              <a:buFont typeface="Arial" pitchFamily="34" charset="0"/>
              <a:buNone/>
            </a:pPr>
            <a:r>
              <a:rPr lang="sl-SI" altLang="sl-SI" sz="2000" smtClean="0">
                <a:cs typeface="Arial" pitchFamily="34" charset="0"/>
              </a:rPr>
              <a:t>Delavec ne sme:</a:t>
            </a:r>
          </a:p>
          <a:p>
            <a:pPr eaLnBrk="1" hangingPunct="1">
              <a:lnSpc>
                <a:spcPct val="90000"/>
              </a:lnSpc>
            </a:pPr>
            <a:r>
              <a:rPr lang="sl-SI" altLang="sl-SI" sz="2000" smtClean="0">
                <a:cs typeface="Arial" pitchFamily="34" charset="0"/>
              </a:rPr>
              <a:t>prihajati na delo v alkoholiziranem stanju oziroma pod vplivom drugih psihoaktivnih substanc,</a:t>
            </a:r>
          </a:p>
          <a:p>
            <a:pPr eaLnBrk="1" hangingPunct="1">
              <a:lnSpc>
                <a:spcPct val="90000"/>
              </a:lnSpc>
            </a:pPr>
            <a:r>
              <a:rPr lang="sl-SI" altLang="sl-SI" sz="2000" smtClean="0">
                <a:cs typeface="Arial" pitchFamily="34" charset="0"/>
              </a:rPr>
              <a:t>uživati alkoholnih pijač in/ali drugih psihoaktivnih substanc med delom oziroma delovnim časom,</a:t>
            </a:r>
          </a:p>
          <a:p>
            <a:pPr eaLnBrk="1" hangingPunct="1">
              <a:lnSpc>
                <a:spcPct val="90000"/>
              </a:lnSpc>
            </a:pPr>
            <a:r>
              <a:rPr lang="sl-SI" altLang="sl-SI" sz="2000" smtClean="0">
                <a:cs typeface="Arial" pitchFamily="34" charset="0"/>
              </a:rPr>
              <a:t>prinašati na delo alkohola in/ali drugih psihoaktivnih substanc, v kolikor niso to zdravila, ki jih jemlje po navodilu lečečega zdravnika in z vednostjo pooblaščenega zdravnika.</a:t>
            </a:r>
          </a:p>
          <a:p>
            <a:pPr eaLnBrk="1" hangingPunct="1">
              <a:lnSpc>
                <a:spcPct val="90000"/>
              </a:lnSpc>
              <a:buFont typeface="Arial" pitchFamily="34" charset="0"/>
              <a:buNone/>
            </a:pPr>
            <a:endParaRPr lang="sl-SI" altLang="sl-SI" sz="2000" smtClean="0">
              <a:cs typeface="Arial" pitchFamily="34" charset="0"/>
            </a:endParaRPr>
          </a:p>
          <a:p>
            <a:pPr eaLnBrk="1" hangingPunct="1">
              <a:lnSpc>
                <a:spcPct val="90000"/>
              </a:lnSpc>
              <a:buFont typeface="Arial" pitchFamily="34" charset="0"/>
              <a:buNone/>
            </a:pPr>
            <a:r>
              <a:rPr lang="sl-SI" altLang="sl-SI" sz="2000" smtClean="0">
                <a:cs typeface="Arial" pitchFamily="34" charset="0"/>
              </a:rPr>
              <a:t>Kdor je pod vplivom alkohola in/ali drugih psihoaktivnih substanc, ne sme opravljati nikakršnega dela. </a:t>
            </a:r>
          </a:p>
          <a:p>
            <a:pPr eaLnBrk="1" hangingPunct="1"/>
            <a:endParaRPr lang="sl-SI" altLang="sl-SI" sz="2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grada vsebine 2"/>
          <p:cNvSpPr>
            <a:spLocks noGrp="1"/>
          </p:cNvSpPr>
          <p:nvPr>
            <p:ph idx="1"/>
          </p:nvPr>
        </p:nvSpPr>
        <p:spPr>
          <a:xfrm>
            <a:off x="569913" y="1595438"/>
            <a:ext cx="8229600" cy="4668837"/>
          </a:xfrm>
        </p:spPr>
        <p:txBody>
          <a:bodyPr/>
          <a:lstStyle/>
          <a:p>
            <a:pPr eaLnBrk="1" hangingPunct="1">
              <a:buFontTx/>
              <a:buChar char="-"/>
            </a:pPr>
            <a:endParaRPr lang="sl-SI" altLang="sl-SI" sz="2400" smtClean="0">
              <a:latin typeface="Arial" pitchFamily="34" charset="0"/>
              <a:cs typeface="Arial" pitchFamily="34" charset="0"/>
            </a:endParaRPr>
          </a:p>
          <a:p>
            <a:pPr eaLnBrk="1" hangingPunct="1">
              <a:buFontTx/>
              <a:buChar char="-"/>
            </a:pPr>
            <a:r>
              <a:rPr lang="sl-SI" altLang="sl-SI" sz="2400" smtClean="0">
                <a:cs typeface="Arial" pitchFamily="34" charset="0"/>
              </a:rPr>
              <a:t>delavci morajo biti seznanjeni z vsebino pravilnika,</a:t>
            </a:r>
          </a:p>
          <a:p>
            <a:pPr eaLnBrk="1" hangingPunct="1">
              <a:buFontTx/>
              <a:buChar char="-"/>
            </a:pPr>
            <a:r>
              <a:rPr lang="sl-SI" altLang="sl-SI" sz="2400" smtClean="0">
                <a:cs typeface="Arial" pitchFamily="34" charset="0"/>
              </a:rPr>
              <a:t>objaviti ga je potrebno na običajen način,</a:t>
            </a:r>
          </a:p>
          <a:p>
            <a:pPr eaLnBrk="1" hangingPunct="1">
              <a:buFontTx/>
              <a:buChar char="-"/>
            </a:pPr>
            <a:r>
              <a:rPr lang="sl-SI" altLang="sl-SI" sz="2400" smtClean="0">
                <a:cs typeface="Arial" pitchFamily="34" charset="0"/>
              </a:rPr>
              <a:t>v kolikor so delavci organizirani v sindikatu, mora predhodno privolitev za sprejem akta podati sindikat,</a:t>
            </a:r>
          </a:p>
          <a:p>
            <a:pPr eaLnBrk="1" hangingPunct="1">
              <a:buFontTx/>
              <a:buChar char="-"/>
            </a:pPr>
            <a:r>
              <a:rPr lang="sl-SI" altLang="sl-SI" sz="2400" smtClean="0">
                <a:cs typeface="Arial" pitchFamily="34" charset="0"/>
              </a:rPr>
              <a:t>Kje delamo napake?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12788" y="598488"/>
            <a:ext cx="8596312" cy="1320800"/>
          </a:xfrm>
        </p:spPr>
        <p:txBody>
          <a:bodyPr rtlCol="0">
            <a:normAutofit fontScale="90000"/>
          </a:bodyPr>
          <a:lstStyle/>
          <a:p>
            <a:pPr eaLnBrk="1" fontAlgn="auto" hangingPunct="1">
              <a:spcAft>
                <a:spcPts val="0"/>
              </a:spcAft>
              <a:defRPr/>
            </a:pPr>
            <a:r>
              <a:rPr lang="sl-SI" altLang="sl-SI" sz="2200" b="1" dirty="0">
                <a:solidFill>
                  <a:srgbClr val="FF0000"/>
                </a:solidFill>
              </a:rPr>
              <a:t/>
            </a:r>
            <a:br>
              <a:rPr lang="sl-SI" altLang="sl-SI" sz="2200" b="1" dirty="0">
                <a:solidFill>
                  <a:srgbClr val="FF0000"/>
                </a:solidFill>
              </a:rPr>
            </a:br>
            <a:r>
              <a:rPr lang="sl-SI" altLang="sl-SI" sz="2200" b="1" dirty="0">
                <a:solidFill>
                  <a:srgbClr val="FF0000"/>
                </a:solidFill>
              </a:rPr>
              <a:t>Pravilnik o seznamu prepovedanih drog, psihoaktivnih zdravil ter drugih psihoaktivnih snovi in njihovih presnovkov</a:t>
            </a:r>
            <a:br>
              <a:rPr lang="sl-SI" altLang="sl-SI" sz="2200" b="1" dirty="0">
                <a:solidFill>
                  <a:srgbClr val="FF0000"/>
                </a:solidFill>
              </a:rPr>
            </a:br>
            <a:r>
              <a:rPr lang="sl-SI" altLang="sl-SI" sz="2200" b="1" dirty="0">
                <a:solidFill>
                  <a:srgbClr val="FF0000"/>
                </a:solidFill>
              </a:rPr>
              <a:t>Uradni list RS, št. 83/2011</a:t>
            </a:r>
            <a:endParaRPr lang="sl-SI" altLang="sl-SI" sz="2200" b="1" dirty="0">
              <a:solidFill>
                <a:srgbClr val="008000"/>
              </a:solidFill>
            </a:endParaRPr>
          </a:p>
        </p:txBody>
      </p:sp>
      <p:sp>
        <p:nvSpPr>
          <p:cNvPr id="547843" name="Rectangle 3"/>
          <p:cNvSpPr>
            <a:spLocks noGrp="1" noChangeArrowheads="1"/>
          </p:cNvSpPr>
          <p:nvPr>
            <p:ph type="body" sz="half" idx="1"/>
          </p:nvPr>
        </p:nvSpPr>
        <p:spPr>
          <a:xfrm>
            <a:off x="1981200" y="2060575"/>
            <a:ext cx="4546600" cy="4065588"/>
          </a:xfrm>
        </p:spPr>
        <p:txBody>
          <a:bodyPr rtlCol="0">
            <a:normAutofit lnSpcReduction="10000"/>
          </a:bodyPr>
          <a:lstStyle/>
          <a:p>
            <a:pPr eaLnBrk="1" fontAlgn="auto" hangingPunct="1">
              <a:lnSpc>
                <a:spcPct val="80000"/>
              </a:lnSpc>
              <a:spcAft>
                <a:spcPts val="0"/>
              </a:spcAft>
              <a:buFontTx/>
              <a:buNone/>
              <a:defRPr/>
            </a:pPr>
            <a:endParaRPr lang="sl-SI" altLang="sl-SI" sz="2000" b="1" dirty="0">
              <a:solidFill>
                <a:schemeClr val="tx1">
                  <a:lumMod val="75000"/>
                  <a:lumOff val="25000"/>
                </a:schemeClr>
              </a:solidFill>
            </a:endParaRPr>
          </a:p>
          <a:p>
            <a:pPr eaLnBrk="1" fontAlgn="auto" hangingPunct="1">
              <a:lnSpc>
                <a:spcPct val="80000"/>
              </a:lnSpc>
              <a:spcAft>
                <a:spcPts val="0"/>
              </a:spcAft>
              <a:buFontTx/>
              <a:buNone/>
              <a:defRPr/>
            </a:pPr>
            <a:endParaRPr lang="sl-SI" altLang="sl-SI" sz="2000" b="1" dirty="0">
              <a:solidFill>
                <a:schemeClr val="tx1">
                  <a:lumMod val="75000"/>
                  <a:lumOff val="25000"/>
                </a:schemeClr>
              </a:solidFill>
            </a:endParaRPr>
          </a:p>
          <a:p>
            <a:pPr eaLnBrk="1" fontAlgn="auto" hangingPunct="1">
              <a:lnSpc>
                <a:spcPct val="80000"/>
              </a:lnSpc>
              <a:spcAft>
                <a:spcPts val="0"/>
              </a:spcAft>
              <a:buFontTx/>
              <a:buNone/>
              <a:defRPr/>
            </a:pPr>
            <a:r>
              <a:rPr lang="sl-SI" altLang="sl-SI" sz="2000" b="1" dirty="0">
                <a:solidFill>
                  <a:schemeClr val="tx1">
                    <a:lumMod val="75000"/>
                    <a:lumOff val="25000"/>
                  </a:schemeClr>
                </a:solidFill>
              </a:rPr>
              <a:t>2. člen</a:t>
            </a:r>
            <a:endParaRPr lang="sl-SI" altLang="sl-SI" sz="2000" dirty="0">
              <a:solidFill>
                <a:schemeClr val="tx1">
                  <a:lumMod val="75000"/>
                  <a:lumOff val="25000"/>
                </a:schemeClr>
              </a:solidFill>
            </a:endParaRPr>
          </a:p>
          <a:p>
            <a:pPr marL="0" indent="0" eaLnBrk="1" fontAlgn="auto" hangingPunct="1">
              <a:lnSpc>
                <a:spcPct val="80000"/>
              </a:lnSpc>
              <a:spcAft>
                <a:spcPts val="0"/>
              </a:spcAft>
              <a:buFont typeface="Wingdings 3" charset="2"/>
              <a:buNone/>
              <a:defRPr/>
            </a:pPr>
            <a:r>
              <a:rPr lang="sl-SI" altLang="sl-SI" sz="2000" b="1" u="sng" dirty="0">
                <a:solidFill>
                  <a:schemeClr val="tx1">
                    <a:lumMod val="75000"/>
                    <a:lumOff val="25000"/>
                  </a:schemeClr>
                </a:solidFill>
              </a:rPr>
              <a:t>Psihoaktivne snovi so:</a:t>
            </a:r>
          </a:p>
          <a:p>
            <a:pPr eaLnBrk="1" fontAlgn="auto" hangingPunct="1">
              <a:lnSpc>
                <a:spcPct val="80000"/>
              </a:lnSpc>
              <a:spcAft>
                <a:spcPts val="0"/>
              </a:spcAft>
              <a:buFont typeface="Arial" charset="0"/>
              <a:buChar char="•"/>
              <a:defRPr/>
            </a:pPr>
            <a:r>
              <a:rPr lang="sl-SI" altLang="sl-SI" sz="2000" b="1" u="sng" dirty="0">
                <a:solidFill>
                  <a:srgbClr val="008000"/>
                </a:solidFill>
              </a:rPr>
              <a:t>zdravila</a:t>
            </a:r>
            <a:r>
              <a:rPr lang="sl-SI" altLang="sl-SI" sz="2000" dirty="0">
                <a:solidFill>
                  <a:schemeClr val="tx1">
                    <a:lumMod val="75000"/>
                    <a:lumOff val="25000"/>
                  </a:schemeClr>
                </a:solidFill>
              </a:rPr>
              <a:t>, ki so v skladu s predpisi o označevanju zdravil označena s polnim trikotnikom v rdeči barvi (</a:t>
            </a:r>
            <a:r>
              <a:rPr lang="sl-SI" altLang="sl-SI" sz="2000" dirty="0" err="1">
                <a:solidFill>
                  <a:schemeClr val="tx1">
                    <a:lumMod val="75000"/>
                    <a:lumOff val="25000"/>
                  </a:schemeClr>
                </a:solidFill>
              </a:rPr>
              <a:t>trigonik</a:t>
            </a:r>
            <a:r>
              <a:rPr lang="sl-SI" altLang="sl-SI" sz="2000" dirty="0">
                <a:solidFill>
                  <a:schemeClr val="tx1">
                    <a:lumMod val="75000"/>
                    <a:lumOff val="25000"/>
                  </a:schemeClr>
                </a:solidFill>
              </a:rPr>
              <a:t> – absolutna prepoved upravljanja vozil),</a:t>
            </a:r>
          </a:p>
          <a:p>
            <a:pPr eaLnBrk="1" fontAlgn="auto" hangingPunct="1">
              <a:lnSpc>
                <a:spcPct val="80000"/>
              </a:lnSpc>
              <a:spcAft>
                <a:spcPts val="0"/>
              </a:spcAft>
              <a:buFont typeface="Arial" charset="0"/>
              <a:buChar char="•"/>
              <a:defRPr/>
            </a:pPr>
            <a:r>
              <a:rPr lang="sl-SI" altLang="sl-SI" sz="2000" b="1" u="sng" dirty="0">
                <a:solidFill>
                  <a:srgbClr val="008000"/>
                </a:solidFill>
              </a:rPr>
              <a:t>zdravila</a:t>
            </a:r>
            <a:r>
              <a:rPr lang="sl-SI" altLang="sl-SI" sz="2000" dirty="0">
                <a:solidFill>
                  <a:schemeClr val="tx1">
                    <a:lumMod val="75000"/>
                    <a:lumOff val="25000"/>
                  </a:schemeClr>
                </a:solidFill>
              </a:rPr>
              <a:t>, ki so v skladu s predpisi o označevanju zdravil označena s praznim trikotnikom v barvi teksta (</a:t>
            </a:r>
            <a:r>
              <a:rPr lang="sl-SI" altLang="sl-SI" sz="2000" dirty="0" err="1">
                <a:solidFill>
                  <a:schemeClr val="tx1">
                    <a:lumMod val="75000"/>
                    <a:lumOff val="25000"/>
                  </a:schemeClr>
                </a:solidFill>
              </a:rPr>
              <a:t>trigonik</a:t>
            </a:r>
            <a:r>
              <a:rPr lang="sl-SI" altLang="sl-SI" sz="2000" dirty="0">
                <a:solidFill>
                  <a:schemeClr val="tx1">
                    <a:lumMod val="75000"/>
                    <a:lumOff val="25000"/>
                  </a:schemeClr>
                </a:solidFill>
              </a:rPr>
              <a:t> – relativna prepoved upravljanja vozil)</a:t>
            </a:r>
          </a:p>
          <a:p>
            <a:pPr eaLnBrk="1" fontAlgn="auto" hangingPunct="1">
              <a:lnSpc>
                <a:spcPct val="80000"/>
              </a:lnSpc>
              <a:spcAft>
                <a:spcPts val="0"/>
              </a:spcAft>
              <a:buFont typeface="Arial" charset="0"/>
              <a:buChar char="•"/>
              <a:defRPr/>
            </a:pPr>
            <a:endParaRPr lang="sl-SI" altLang="sl-SI" sz="2000" dirty="0">
              <a:solidFill>
                <a:schemeClr val="tx1">
                  <a:lumMod val="75000"/>
                  <a:lumOff val="25000"/>
                </a:schemeClr>
              </a:solidFill>
            </a:endParaRPr>
          </a:p>
        </p:txBody>
      </p:sp>
      <p:pic>
        <p:nvPicPr>
          <p:cNvPr id="52228" name="Picture 4" descr="Untitled-16"/>
          <p:cNvPicPr>
            <a:picLocks noGrp="1" noChangeAspect="1" noChangeArrowheads="1"/>
          </p:cNvPicPr>
          <p:nvPr>
            <p:ph type="body" sz="half" idx="2"/>
          </p:nvPr>
        </p:nvPicPr>
        <p:blipFill>
          <a:blip r:embed="rId2" cstate="print"/>
          <a:srcRect/>
          <a:stretch>
            <a:fillRect/>
          </a:stretch>
        </p:blipFill>
        <p:spPr>
          <a:xfrm>
            <a:off x="7680325" y="1557338"/>
            <a:ext cx="2249488" cy="1993900"/>
          </a:xfrm>
        </p:spPr>
      </p:pic>
      <p:sp>
        <p:nvSpPr>
          <p:cNvPr id="52229" name="Rectangle 5"/>
          <p:cNvSpPr>
            <a:spLocks noChangeArrowheads="1"/>
          </p:cNvSpPr>
          <p:nvPr/>
        </p:nvSpPr>
        <p:spPr bwMode="auto">
          <a:xfrm>
            <a:off x="7032625" y="3284538"/>
            <a:ext cx="3240088" cy="2590800"/>
          </a:xfrm>
          <a:prstGeom prst="rect">
            <a:avLst/>
          </a:prstGeom>
          <a:noFill/>
          <a:ln w="9525">
            <a:noFill/>
            <a:miter lim="800000"/>
            <a:headEnd/>
            <a:tailEnd/>
          </a:ln>
        </p:spPr>
        <p:txBody>
          <a:bodyPr>
            <a:spAutoFit/>
          </a:bodyPr>
          <a:lstStyle/>
          <a:p>
            <a:pPr eaLnBrk="1" hangingPunct="1"/>
            <a:r>
              <a:rPr lang="sl-SI" altLang="zh-CN">
                <a:cs typeface="华文新魏"/>
                <a:sym typeface="Symbol" pitchFamily="18" charset="2"/>
              </a:rPr>
              <a:t>   </a:t>
            </a:r>
            <a:r>
              <a:rPr lang="sl-SI" altLang="zh-CN" sz="2000">
                <a:cs typeface="华文新魏"/>
                <a:sym typeface="Symbol" pitchFamily="18" charset="2"/>
              </a:rPr>
              <a:t>izpolnjen trikotnik – absolutna prepoved vožnje v času terapije</a:t>
            </a:r>
          </a:p>
          <a:p>
            <a:pPr eaLnBrk="1" hangingPunct="1"/>
            <a:r>
              <a:rPr lang="sl-SI" altLang="zh-CN" sz="2000" b="1">
                <a:solidFill>
                  <a:srgbClr val="FF3300"/>
                </a:solidFill>
                <a:cs typeface="华文新魏"/>
                <a:sym typeface="Symbol" pitchFamily="18" charset="2"/>
              </a:rPr>
              <a:t></a:t>
            </a:r>
            <a:r>
              <a:rPr lang="sl-SI" altLang="zh-CN" sz="2000">
                <a:solidFill>
                  <a:srgbClr val="FF3300"/>
                </a:solidFill>
                <a:cs typeface="华文新魏"/>
                <a:sym typeface="Symbol" pitchFamily="18" charset="2"/>
              </a:rPr>
              <a:t> </a:t>
            </a:r>
            <a:r>
              <a:rPr lang="sl-SI" altLang="zh-CN" sz="2000">
                <a:cs typeface="华文新魏"/>
                <a:sym typeface="Symbol" pitchFamily="18" charset="2"/>
              </a:rPr>
              <a:t> prazen trikotnik – relativna prepoved</a:t>
            </a:r>
          </a:p>
          <a:p>
            <a:pPr eaLnBrk="1" hangingPunct="1"/>
            <a:endParaRPr lang="sl-SI" altLang="zh-CN" sz="2000">
              <a:cs typeface="华文新魏"/>
              <a:sym typeface="Symbol" pitchFamily="18" charset="2"/>
            </a:endParaRPr>
          </a:p>
          <a:p>
            <a:pPr eaLnBrk="1" hangingPunct="1"/>
            <a:r>
              <a:rPr lang="sl-SI" altLang="sl-SI" sz="2000">
                <a:solidFill>
                  <a:srgbClr val="FF3300"/>
                </a:solidFill>
                <a:sym typeface="Symbol" pitchFamily="18" charset="2"/>
              </a:rPr>
              <a:t>OPOZORILO V NAVODILU O UPORABI</a:t>
            </a:r>
          </a:p>
        </p:txBody>
      </p:sp>
      <p:sp>
        <p:nvSpPr>
          <p:cNvPr id="52230" name="AutoShape 6"/>
          <p:cNvSpPr>
            <a:spLocks noChangeArrowheads="1"/>
          </p:cNvSpPr>
          <p:nvPr/>
        </p:nvSpPr>
        <p:spPr bwMode="auto">
          <a:xfrm>
            <a:off x="7032625" y="3429000"/>
            <a:ext cx="215900" cy="215900"/>
          </a:xfrm>
          <a:prstGeom prst="triangle">
            <a:avLst>
              <a:gd name="adj" fmla="val 50000"/>
            </a:avLst>
          </a:prstGeom>
          <a:solidFill>
            <a:srgbClr val="FE0600"/>
          </a:solidFill>
          <a:ln w="9525">
            <a:solidFill>
              <a:schemeClr val="tx1"/>
            </a:solidFill>
            <a:miter lim="800000"/>
            <a:headEnd/>
            <a:tailEnd/>
          </a:ln>
        </p:spPr>
        <p:txBody>
          <a:bodyPr wrap="none" anchor="ctr"/>
          <a:lstStyle/>
          <a:p>
            <a:pPr algn="ctr"/>
            <a:endParaRPr lang="en-GB" altLang="sl-SI" sz="2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750888" y="904875"/>
            <a:ext cx="8229600" cy="571500"/>
          </a:xfrm>
        </p:spPr>
        <p:txBody>
          <a:bodyPr/>
          <a:lstStyle/>
          <a:p>
            <a:pPr eaLnBrk="1" hangingPunct="1"/>
            <a:r>
              <a:rPr lang="sl-SI" altLang="sl-SI" sz="2400" b="1" smtClean="0">
                <a:solidFill>
                  <a:srgbClr val="FF0000"/>
                </a:solidFill>
              </a:rPr>
              <a:t>Vpliv uporabe PAS na delavca, delo in delovno mesto (1)</a:t>
            </a:r>
          </a:p>
        </p:txBody>
      </p:sp>
      <p:sp>
        <p:nvSpPr>
          <p:cNvPr id="36866" name="Rectangle 3"/>
          <p:cNvSpPr>
            <a:spLocks noGrp="1"/>
          </p:cNvSpPr>
          <p:nvPr>
            <p:ph type="body" idx="1"/>
          </p:nvPr>
        </p:nvSpPr>
        <p:spPr>
          <a:xfrm>
            <a:off x="750888" y="1643063"/>
            <a:ext cx="8229600" cy="4483100"/>
          </a:xfrm>
        </p:spPr>
        <p:txBody>
          <a:bodyPr rtlCol="0">
            <a:normAutofit lnSpcReduction="10000"/>
          </a:bodyPr>
          <a:lstStyle/>
          <a:p>
            <a:pPr eaLnBrk="1" fontAlgn="auto" hangingPunct="1">
              <a:lnSpc>
                <a:spcPct val="90000"/>
              </a:lnSpc>
              <a:spcAft>
                <a:spcPts val="0"/>
              </a:spcAft>
              <a:buFontTx/>
              <a:buChar char="-"/>
              <a:defRPr/>
            </a:pPr>
            <a:r>
              <a:rPr lang="sl-SI" altLang="sl-SI" sz="2400" dirty="0">
                <a:solidFill>
                  <a:schemeClr val="tx1">
                    <a:lumMod val="75000"/>
                    <a:lumOff val="25000"/>
                  </a:schemeClr>
                </a:solidFill>
              </a:rPr>
              <a:t>Neurejenost</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Razdražljivost</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Nespečnost ali zaspanost ob neobičajnih urah</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Neobičajno obnašanje</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Spremembe razpoloženja</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Hujšanje</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Znaki poškodb</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Rdeče oči, …. </a:t>
            </a:r>
          </a:p>
          <a:p>
            <a:pPr eaLnBrk="1" fontAlgn="auto" hangingPunct="1">
              <a:lnSpc>
                <a:spcPct val="90000"/>
              </a:lnSpc>
              <a:spcAft>
                <a:spcPts val="0"/>
              </a:spcAft>
              <a:buFontTx/>
              <a:buNone/>
              <a:defRPr/>
            </a:pPr>
            <a:endParaRPr lang="sl-SI" altLang="sl-SI" sz="2400" dirty="0">
              <a:solidFill>
                <a:schemeClr val="tx1">
                  <a:lumMod val="75000"/>
                  <a:lumOff val="25000"/>
                </a:schemeClr>
              </a:solidFill>
            </a:endParaRPr>
          </a:p>
          <a:p>
            <a:pPr eaLnBrk="1" fontAlgn="auto" hangingPunct="1">
              <a:lnSpc>
                <a:spcPct val="90000"/>
              </a:lnSpc>
              <a:spcAft>
                <a:spcPts val="0"/>
              </a:spcAft>
              <a:buFontTx/>
              <a:buNone/>
              <a:defRPr/>
            </a:pPr>
            <a:r>
              <a:rPr lang="sl-SI" altLang="sl-SI" sz="2400" dirty="0">
                <a:solidFill>
                  <a:schemeClr val="tx1">
                    <a:lumMod val="75000"/>
                    <a:lumOff val="25000"/>
                  </a:schemeClr>
                </a:solidFill>
              </a:rPr>
              <a:t>Kognitivne spremembe (slab spomin, zmanjšana pozornost, težave s koncentracijo,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465138" y="928688"/>
            <a:ext cx="8893175" cy="700087"/>
          </a:xfrm>
        </p:spPr>
        <p:txBody>
          <a:bodyPr rtlCol="0">
            <a:normAutofit fontScale="90000"/>
          </a:bodyPr>
          <a:lstStyle/>
          <a:p>
            <a:pPr eaLnBrk="1" fontAlgn="auto" hangingPunct="1">
              <a:spcAft>
                <a:spcPts val="0"/>
              </a:spcAft>
              <a:defRPr/>
            </a:pPr>
            <a:r>
              <a:rPr lang="sl-SI" altLang="sl-SI" sz="2800" b="1" dirty="0">
                <a:solidFill>
                  <a:srgbClr val="FF0000"/>
                </a:solidFill>
              </a:rPr>
              <a:t>Vpliv uporabe PAS na delavca, delo in delovno mesto (2)</a:t>
            </a:r>
          </a:p>
        </p:txBody>
      </p:sp>
      <p:sp>
        <p:nvSpPr>
          <p:cNvPr id="37890" name="Rectangle 3"/>
          <p:cNvSpPr>
            <a:spLocks noGrp="1"/>
          </p:cNvSpPr>
          <p:nvPr>
            <p:ph type="body" idx="1"/>
          </p:nvPr>
        </p:nvSpPr>
        <p:spPr>
          <a:xfrm>
            <a:off x="796925" y="1784350"/>
            <a:ext cx="8229600" cy="4483100"/>
          </a:xfrm>
        </p:spPr>
        <p:txBody>
          <a:bodyPr rtlCol="0">
            <a:normAutofit fontScale="92500" lnSpcReduction="10000"/>
          </a:bodyPr>
          <a:lstStyle/>
          <a:p>
            <a:pPr eaLnBrk="1" fontAlgn="auto" hangingPunct="1">
              <a:lnSpc>
                <a:spcPct val="90000"/>
              </a:lnSpc>
              <a:spcAft>
                <a:spcPts val="0"/>
              </a:spcAft>
              <a:buFontTx/>
              <a:buChar char="-"/>
              <a:defRPr/>
            </a:pPr>
            <a:endParaRPr lang="sl-SI" altLang="sl-SI" sz="2400" dirty="0">
              <a:solidFill>
                <a:schemeClr val="tx1">
                  <a:lumMod val="75000"/>
                  <a:lumOff val="25000"/>
                </a:schemeClr>
              </a:solidFill>
            </a:endParaRP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Zmanjšana delovna storilnost</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Napake v delovnem procesu, slabša kakovost dela </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Izostanki z dela, zamujanje na delo</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Konflikti, verbalno in fizično nasilje, pojav kraj</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Poškodbe pri delu</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Bolniški stalež</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Invalidnost</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Umrljivost</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Ekonomske posledice …</a:t>
            </a:r>
          </a:p>
          <a:p>
            <a:pPr eaLnBrk="1" fontAlgn="auto" hangingPunct="1">
              <a:lnSpc>
                <a:spcPct val="90000"/>
              </a:lnSpc>
              <a:spcAft>
                <a:spcPts val="0"/>
              </a:spcAft>
              <a:buFontTx/>
              <a:buChar char="-"/>
              <a:defRPr/>
            </a:pPr>
            <a:r>
              <a:rPr lang="sl-SI" altLang="sl-SI" sz="2400" dirty="0">
                <a:solidFill>
                  <a:schemeClr val="tx1">
                    <a:lumMod val="75000"/>
                    <a:lumOff val="25000"/>
                  </a:schemeClr>
                </a:solidFill>
              </a:rPr>
              <a:t>Vpliv na javno zdravje …. </a:t>
            </a:r>
          </a:p>
          <a:p>
            <a:pPr eaLnBrk="1" fontAlgn="auto" hangingPunct="1">
              <a:lnSpc>
                <a:spcPct val="90000"/>
              </a:lnSpc>
              <a:spcAft>
                <a:spcPts val="0"/>
              </a:spcAft>
              <a:buFontTx/>
              <a:buChar char="-"/>
              <a:defRPr/>
            </a:pPr>
            <a:endParaRPr lang="sl-SI" altLang="sl-SI" sz="2400" dirty="0">
              <a:solidFill>
                <a:schemeClr val="tx1">
                  <a:lumMod val="75000"/>
                  <a:lumOff val="25000"/>
                </a:schemeClr>
              </a:solidFill>
            </a:endParaRPr>
          </a:p>
          <a:p>
            <a:pPr eaLnBrk="1" fontAlgn="auto" hangingPunct="1">
              <a:lnSpc>
                <a:spcPct val="90000"/>
              </a:lnSpc>
              <a:spcAft>
                <a:spcPts val="0"/>
              </a:spcAft>
              <a:buFontTx/>
              <a:buChar char="-"/>
              <a:defRPr/>
            </a:pPr>
            <a:endParaRPr lang="sl-SI" altLang="sl-SI" dirty="0" smtClean="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p:cNvSpPr>
            <a:spLocks noGrp="1"/>
          </p:cNvSpPr>
          <p:nvPr>
            <p:ph type="title"/>
          </p:nvPr>
        </p:nvSpPr>
        <p:spPr/>
        <p:txBody>
          <a:bodyPr/>
          <a:lstStyle/>
          <a:p>
            <a:pPr eaLnBrk="1" hangingPunct="1"/>
            <a:r>
              <a:rPr lang="sl-SI" altLang="sl-SI" smtClean="0"/>
              <a:t>Temeljna načela ZVZD-1 (1)</a:t>
            </a:r>
          </a:p>
        </p:txBody>
      </p:sp>
      <p:sp>
        <p:nvSpPr>
          <p:cNvPr id="11267" name="Označba mesta vsebine 2"/>
          <p:cNvSpPr>
            <a:spLocks noGrp="1"/>
          </p:cNvSpPr>
          <p:nvPr>
            <p:ph idx="1"/>
          </p:nvPr>
        </p:nvSpPr>
        <p:spPr>
          <a:xfrm>
            <a:off x="677863" y="1571625"/>
            <a:ext cx="8596312" cy="4470400"/>
          </a:xfrm>
        </p:spPr>
        <p:txBody>
          <a:bodyPr/>
          <a:lstStyle/>
          <a:p>
            <a:pPr eaLnBrk="1" hangingPunct="1">
              <a:buFont typeface="Wingdings" pitchFamily="2" charset="2"/>
              <a:buChar char="Ø"/>
            </a:pPr>
            <a:r>
              <a:rPr lang="sl-SI" altLang="sl-SI" smtClean="0"/>
              <a:t>Zagotavljanje varnosti in zdravja delavcev pri delu</a:t>
            </a:r>
          </a:p>
          <a:p>
            <a:pPr eaLnBrk="1" hangingPunct="1">
              <a:buFont typeface="Wingdings" pitchFamily="2" charset="2"/>
              <a:buChar char="Ø"/>
            </a:pPr>
            <a:r>
              <a:rPr lang="sl-SI" altLang="sl-SI" smtClean="0"/>
              <a:t>Izvajanje potrebnih ukrepov, preprečevanje, odpravljanje in obvladovanje nevarnosti pri delu, obveščanje in usposabljanje delavcev </a:t>
            </a:r>
          </a:p>
          <a:p>
            <a:pPr eaLnBrk="1" hangingPunct="1">
              <a:buFont typeface="Wingdings" pitchFamily="2" charset="2"/>
              <a:buChar char="Ø"/>
            </a:pPr>
            <a:r>
              <a:rPr lang="sl-SI" altLang="sl-SI" smtClean="0"/>
              <a:t>Posebna skrb varnosti in zdravja nosečih delavk, mladih, starejših delavcev, oseb z zmanjšano delovno zmožnostjo</a:t>
            </a:r>
          </a:p>
          <a:p>
            <a:pPr eaLnBrk="1" hangingPunct="1">
              <a:buFont typeface="Wingdings" pitchFamily="2" charset="2"/>
              <a:buChar char="Ø"/>
            </a:pPr>
            <a:r>
              <a:rPr lang="sl-SI" altLang="sl-SI" smtClean="0"/>
              <a:t>Upoštevanje spreminjajočih se okoliščin, izvajanje  preventivnih ukrepov, delovnih in proizvajalnih metod, ki zagotavljajo izboljševanje stanja in višjo raven varnosti in zdravja pri delu, ki naj bodo vključene v vse aktivnosti delodajalca in na vseh organizacijskih ravneh</a:t>
            </a:r>
          </a:p>
          <a:p>
            <a:pPr eaLnBrk="1" hangingPunct="1">
              <a:buFont typeface="Wingdings" pitchFamily="2" charset="2"/>
              <a:buChar char="Ø"/>
            </a:pPr>
            <a:r>
              <a:rPr lang="sl-SI" altLang="sl-SI" smtClean="0"/>
              <a:t>Promocija zdravja na delovnem mestu</a:t>
            </a:r>
          </a:p>
          <a:p>
            <a:pPr eaLnBrk="1" hangingPunct="1">
              <a:buFont typeface="Wingdings" pitchFamily="2" charset="2"/>
              <a:buChar char="Ø"/>
            </a:pPr>
            <a:r>
              <a:rPr lang="sl-SI" altLang="sl-SI" smtClean="0"/>
              <a:t>Načrtovanje ter varnost in zdravje pri delu</a:t>
            </a:r>
          </a:p>
          <a:p>
            <a:pPr eaLnBrk="1" hangingPunct="1">
              <a:buFont typeface="Wingdings" pitchFamily="2" charset="2"/>
              <a:buChar char="Ø"/>
            </a:pPr>
            <a:r>
              <a:rPr lang="sl-SI" altLang="sl-SI" smtClean="0"/>
              <a:t>Odgovornost delodajalca</a:t>
            </a:r>
          </a:p>
          <a:p>
            <a:pPr eaLnBrk="1" hangingPunct="1"/>
            <a:endParaRPr lang="sl-SI" altLang="sl-SI"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311150" y="952500"/>
            <a:ext cx="8229600" cy="571500"/>
          </a:xfrm>
        </p:spPr>
        <p:txBody>
          <a:bodyPr/>
          <a:lstStyle/>
          <a:p>
            <a:pPr eaLnBrk="1" hangingPunct="1"/>
            <a:r>
              <a:rPr lang="sl-SI" altLang="sl-SI" sz="2800" b="1" smtClean="0">
                <a:solidFill>
                  <a:srgbClr val="FF0000"/>
                </a:solidFill>
              </a:rPr>
              <a:t>Kaj kaže praksa pri delodajalcih? (1)</a:t>
            </a:r>
          </a:p>
        </p:txBody>
      </p:sp>
      <p:sp>
        <p:nvSpPr>
          <p:cNvPr id="39938" name="Rectangle 3"/>
          <p:cNvSpPr>
            <a:spLocks noGrp="1"/>
          </p:cNvSpPr>
          <p:nvPr>
            <p:ph type="body" idx="1"/>
          </p:nvPr>
        </p:nvSpPr>
        <p:spPr>
          <a:xfrm>
            <a:off x="644525" y="1878013"/>
            <a:ext cx="8229600" cy="4483100"/>
          </a:xfrm>
        </p:spPr>
        <p:txBody>
          <a:bodyPr rtlCol="0">
            <a:normAutofit fontScale="92500" lnSpcReduction="10000"/>
          </a:bodyPr>
          <a:lstStyle/>
          <a:p>
            <a:pPr eaLnBrk="1" fontAlgn="auto" hangingPunct="1">
              <a:lnSpc>
                <a:spcPct val="90000"/>
              </a:lnSpc>
              <a:spcAft>
                <a:spcPts val="0"/>
              </a:spcAft>
              <a:buFont typeface="Arial" panose="020B0604020202020204" pitchFamily="34" charset="0"/>
              <a:buNone/>
              <a:defRPr/>
            </a:pPr>
            <a:r>
              <a:rPr lang="sl-SI" altLang="sl-SI" sz="2000" dirty="0">
                <a:solidFill>
                  <a:schemeClr val="tx1">
                    <a:lumMod val="75000"/>
                    <a:lumOff val="25000"/>
                  </a:schemeClr>
                </a:solidFill>
              </a:rPr>
              <a:t>PAS:</a:t>
            </a:r>
          </a:p>
          <a:p>
            <a:pPr eaLnBrk="1" fontAlgn="auto" hangingPunct="1">
              <a:lnSpc>
                <a:spcPct val="90000"/>
              </a:lnSpc>
              <a:spcAft>
                <a:spcPts val="0"/>
              </a:spcAft>
              <a:buFontTx/>
              <a:buChar char="-"/>
              <a:defRPr/>
            </a:pPr>
            <a:r>
              <a:rPr lang="sl-SI" altLang="sl-SI" sz="2000" dirty="0">
                <a:solidFill>
                  <a:schemeClr val="tx1">
                    <a:lumMod val="75000"/>
                    <a:lumOff val="25000"/>
                  </a:schemeClr>
                </a:solidFill>
              </a:rPr>
              <a:t>Tobak</a:t>
            </a:r>
          </a:p>
          <a:p>
            <a:pPr eaLnBrk="1" fontAlgn="auto" hangingPunct="1">
              <a:lnSpc>
                <a:spcPct val="90000"/>
              </a:lnSpc>
              <a:spcAft>
                <a:spcPts val="0"/>
              </a:spcAft>
              <a:buFontTx/>
              <a:buChar char="-"/>
              <a:defRPr/>
            </a:pPr>
            <a:r>
              <a:rPr lang="sl-SI" altLang="sl-SI" sz="2000" dirty="0">
                <a:solidFill>
                  <a:schemeClr val="tx1">
                    <a:lumMod val="75000"/>
                    <a:lumOff val="25000"/>
                  </a:schemeClr>
                </a:solidFill>
              </a:rPr>
              <a:t>Alkohol</a:t>
            </a:r>
          </a:p>
          <a:p>
            <a:pPr eaLnBrk="1" fontAlgn="auto" hangingPunct="1">
              <a:lnSpc>
                <a:spcPct val="90000"/>
              </a:lnSpc>
              <a:spcAft>
                <a:spcPts val="0"/>
              </a:spcAft>
              <a:buFontTx/>
              <a:buChar char="-"/>
              <a:defRPr/>
            </a:pPr>
            <a:r>
              <a:rPr lang="sl-SI" altLang="sl-SI" sz="2000" dirty="0">
                <a:solidFill>
                  <a:schemeClr val="tx1">
                    <a:lumMod val="75000"/>
                    <a:lumOff val="25000"/>
                  </a:schemeClr>
                </a:solidFill>
              </a:rPr>
              <a:t>Psihoaktivna zdravila</a:t>
            </a:r>
          </a:p>
          <a:p>
            <a:pPr eaLnBrk="1" fontAlgn="auto" hangingPunct="1">
              <a:lnSpc>
                <a:spcPct val="90000"/>
              </a:lnSpc>
              <a:spcAft>
                <a:spcPts val="0"/>
              </a:spcAft>
              <a:buFontTx/>
              <a:buChar char="-"/>
              <a:defRPr/>
            </a:pPr>
            <a:r>
              <a:rPr lang="sl-SI" altLang="sl-SI" sz="2000" dirty="0">
                <a:solidFill>
                  <a:schemeClr val="tx1">
                    <a:lumMod val="75000"/>
                    <a:lumOff val="25000"/>
                  </a:schemeClr>
                </a:solidFill>
              </a:rPr>
              <a:t>Droge </a:t>
            </a:r>
          </a:p>
          <a:p>
            <a:pPr eaLnBrk="1" fontAlgn="auto" hangingPunct="1">
              <a:lnSpc>
                <a:spcPct val="90000"/>
              </a:lnSpc>
              <a:spcAft>
                <a:spcPts val="0"/>
              </a:spcAft>
              <a:buFont typeface="Arial" panose="020B0604020202020204" pitchFamily="34" charset="0"/>
              <a:buNone/>
              <a:defRPr/>
            </a:pPr>
            <a:r>
              <a:rPr lang="sl-SI" altLang="sl-SI" sz="2000" dirty="0">
                <a:solidFill>
                  <a:schemeClr val="tx1">
                    <a:lumMod val="75000"/>
                    <a:lumOff val="25000"/>
                  </a:schemeClr>
                </a:solidFill>
              </a:rPr>
              <a:t>Pravilniki (zajamejo prepoved uživanja alkohola, prepovednih drog) so sprejeti, kaj pa psihoaktivna zdravila, druga zdravila?</a:t>
            </a:r>
          </a:p>
          <a:p>
            <a:pPr eaLnBrk="1" fontAlgn="auto" hangingPunct="1">
              <a:lnSpc>
                <a:spcPct val="90000"/>
              </a:lnSpc>
              <a:spcAft>
                <a:spcPts val="0"/>
              </a:spcAft>
              <a:buFont typeface="Arial" panose="020B0604020202020204" pitchFamily="34" charset="0"/>
              <a:buNone/>
              <a:defRPr/>
            </a:pPr>
            <a:endParaRPr lang="sl-SI" altLang="sl-SI" sz="2000" dirty="0">
              <a:solidFill>
                <a:schemeClr val="tx1">
                  <a:lumMod val="75000"/>
                  <a:lumOff val="25000"/>
                </a:schemeClr>
              </a:solidFill>
            </a:endParaRPr>
          </a:p>
          <a:p>
            <a:pPr eaLnBrk="1" fontAlgn="auto" hangingPunct="1">
              <a:lnSpc>
                <a:spcPct val="90000"/>
              </a:lnSpc>
              <a:spcAft>
                <a:spcPts val="0"/>
              </a:spcAft>
              <a:buFont typeface="Wingdings 3" charset="2"/>
              <a:buChar char=""/>
              <a:defRPr/>
            </a:pPr>
            <a:r>
              <a:rPr lang="sl-SI" altLang="sl-SI" sz="2000" dirty="0">
                <a:solidFill>
                  <a:schemeClr val="tx1">
                    <a:lumMod val="75000"/>
                    <a:lumOff val="25000"/>
                  </a:schemeClr>
                </a:solidFill>
              </a:rPr>
              <a:t>Kaj pa ocena tveganja? </a:t>
            </a:r>
          </a:p>
          <a:p>
            <a:pPr eaLnBrk="1" fontAlgn="auto" hangingPunct="1">
              <a:lnSpc>
                <a:spcPct val="90000"/>
              </a:lnSpc>
              <a:spcAft>
                <a:spcPts val="0"/>
              </a:spcAft>
              <a:buFont typeface="Wingdings 3" charset="2"/>
              <a:buChar char=""/>
              <a:defRPr/>
            </a:pPr>
            <a:r>
              <a:rPr lang="sl-SI" altLang="sl-SI" sz="2000" dirty="0">
                <a:solidFill>
                  <a:schemeClr val="tx1">
                    <a:lumMod val="75000"/>
                    <a:lumOff val="25000"/>
                  </a:schemeClr>
                </a:solidFill>
              </a:rPr>
              <a:t>Sodelovanje z izvajalcem medicine dela?</a:t>
            </a:r>
          </a:p>
          <a:p>
            <a:pPr eaLnBrk="1" fontAlgn="auto" hangingPunct="1">
              <a:lnSpc>
                <a:spcPct val="90000"/>
              </a:lnSpc>
              <a:spcAft>
                <a:spcPts val="0"/>
              </a:spcAft>
              <a:buFont typeface="Wingdings 3" charset="2"/>
              <a:buChar char=""/>
              <a:defRPr/>
            </a:pPr>
            <a:r>
              <a:rPr lang="sl-SI" altLang="sl-SI" sz="2000" dirty="0">
                <a:solidFill>
                  <a:schemeClr val="tx1">
                    <a:lumMod val="75000"/>
                    <a:lumOff val="25000"/>
                  </a:schemeClr>
                </a:solidFill>
              </a:rPr>
              <a:t>Pogovor z delavci? Pogost odgovor delodajalca: “ Me ne zanima, to ni moja skrb” ….  Je to res? </a:t>
            </a:r>
          </a:p>
          <a:p>
            <a:pPr eaLnBrk="1" fontAlgn="auto" hangingPunct="1">
              <a:lnSpc>
                <a:spcPct val="90000"/>
              </a:lnSpc>
              <a:spcAft>
                <a:spcPts val="0"/>
              </a:spcAft>
              <a:buFont typeface="Wingdings 3" charset="2"/>
              <a:buChar char=""/>
              <a:defRPr/>
            </a:pPr>
            <a:r>
              <a:rPr lang="sl-SI" altLang="sl-SI" sz="2000" dirty="0">
                <a:solidFill>
                  <a:schemeClr val="tx1">
                    <a:lumMod val="75000"/>
                    <a:lumOff val="25000"/>
                  </a:schemeClr>
                </a:solidFill>
              </a:rPr>
              <a:t>Kaj pravi delavec: “To je moja osebna zadeva” ….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228600" y="963613"/>
            <a:ext cx="8229600" cy="571500"/>
          </a:xfrm>
        </p:spPr>
        <p:txBody>
          <a:bodyPr/>
          <a:lstStyle/>
          <a:p>
            <a:pPr eaLnBrk="1" hangingPunct="1"/>
            <a:r>
              <a:rPr lang="sl-SI" altLang="sl-SI" sz="2800" b="1" smtClean="0">
                <a:solidFill>
                  <a:srgbClr val="FF0000"/>
                </a:solidFill>
              </a:rPr>
              <a:t>Kaj kaže praksa pri delodajalcih? (2)</a:t>
            </a:r>
          </a:p>
        </p:txBody>
      </p:sp>
      <p:sp>
        <p:nvSpPr>
          <p:cNvPr id="56323" name="Rectangle 3"/>
          <p:cNvSpPr>
            <a:spLocks noGrp="1"/>
          </p:cNvSpPr>
          <p:nvPr>
            <p:ph type="body" idx="1"/>
          </p:nvPr>
        </p:nvSpPr>
        <p:spPr>
          <a:xfrm>
            <a:off x="398463" y="1747838"/>
            <a:ext cx="8229600" cy="4483100"/>
          </a:xfrm>
        </p:spPr>
        <p:txBody>
          <a:bodyPr/>
          <a:lstStyle/>
          <a:p>
            <a:pPr eaLnBrk="1" hangingPunct="1"/>
            <a:r>
              <a:rPr lang="sl-SI" altLang="sl-SI" sz="2400" smtClean="0"/>
              <a:t>Premalo dialoga med delodajalci in delavci, slaba komunikacija</a:t>
            </a:r>
          </a:p>
          <a:p>
            <a:pPr eaLnBrk="1" hangingPunct="1"/>
            <a:r>
              <a:rPr lang="sl-SI" altLang="sl-SI" sz="2400" smtClean="0"/>
              <a:t>Pozablja se na posredovanje ocene tveganja, posvetovanje z delavci </a:t>
            </a:r>
          </a:p>
          <a:p>
            <a:pPr eaLnBrk="1" hangingPunct="1">
              <a:buFont typeface="Arial" pitchFamily="34" charset="0"/>
              <a:buNone/>
            </a:pPr>
            <a:endParaRPr lang="sl-SI" altLang="sl-SI" sz="2400" smtClean="0"/>
          </a:p>
          <a:p>
            <a:pPr eaLnBrk="1" hangingPunct="1">
              <a:buFont typeface="Arial" pitchFamily="34" charset="0"/>
              <a:buNone/>
            </a:pPr>
            <a:r>
              <a:rPr lang="sl-SI" altLang="sl-SI" sz="2400" b="1" smtClean="0">
                <a:solidFill>
                  <a:srgbClr val="FF0000"/>
                </a:solidFill>
              </a:rPr>
              <a:t>Kaj pa odgovornost delavca?</a:t>
            </a:r>
          </a:p>
          <a:p>
            <a:pPr eaLnBrk="1" hangingPunct="1">
              <a:buFont typeface="Arial" pitchFamily="34" charset="0"/>
              <a:buNone/>
            </a:pPr>
            <a:r>
              <a:rPr lang="sl-SI" altLang="sl-SI" sz="2400" smtClean="0"/>
              <a:t>Delavce seznaniti, da imajo obveznost sporočiti/povedati, če uživajo zdravila, ….</a:t>
            </a:r>
          </a:p>
          <a:p>
            <a:pPr eaLnBrk="1" hangingPunct="1"/>
            <a:r>
              <a:rPr lang="sl-SI" altLang="sl-SI" sz="2400" smtClean="0"/>
              <a:t>Delavec je po ZVDZ-1 odgovoren za lastno varnost in zdravje pri delu ter za varnost in zdravje sodelavcev</a:t>
            </a:r>
            <a:r>
              <a:rPr lang="sl-SI" altLang="sl-SI"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550863" y="939800"/>
            <a:ext cx="8229600" cy="571500"/>
          </a:xfrm>
        </p:spPr>
        <p:txBody>
          <a:bodyPr/>
          <a:lstStyle/>
          <a:p>
            <a:pPr eaLnBrk="1" hangingPunct="1"/>
            <a:r>
              <a:rPr lang="sl-SI" altLang="sl-SI" sz="2800" b="1" smtClean="0">
                <a:solidFill>
                  <a:srgbClr val="FF0000"/>
                </a:solidFill>
              </a:rPr>
              <a:t>Obveznost delodajalca</a:t>
            </a:r>
          </a:p>
        </p:txBody>
      </p:sp>
      <p:sp>
        <p:nvSpPr>
          <p:cNvPr id="41986" name="Rectangle 3"/>
          <p:cNvSpPr>
            <a:spLocks noGrp="1"/>
          </p:cNvSpPr>
          <p:nvPr>
            <p:ph type="body" idx="1"/>
          </p:nvPr>
        </p:nvSpPr>
        <p:spPr>
          <a:xfrm>
            <a:off x="550863" y="1758950"/>
            <a:ext cx="8229600" cy="4578350"/>
          </a:xfrm>
        </p:spPr>
        <p:txBody>
          <a:bodyPr rtlCol="0">
            <a:normAutofit fontScale="92500" lnSpcReduction="10000"/>
          </a:bodyPr>
          <a:lstStyle/>
          <a:p>
            <a:pPr eaLnBrk="1" fontAlgn="auto" hangingPunct="1">
              <a:spcAft>
                <a:spcPts val="0"/>
              </a:spcAft>
              <a:buFont typeface="Wingdings" panose="05000000000000000000" pitchFamily="2" charset="2"/>
              <a:buNone/>
              <a:defRPr/>
            </a:pPr>
            <a:r>
              <a:rPr lang="sl-SI" altLang="sl-SI" sz="2200" dirty="0">
                <a:solidFill>
                  <a:schemeClr val="tx1"/>
                </a:solidFill>
              </a:rPr>
              <a:t>Pridobitev podatkov o delovnem mestu (obremenitve, obremenjenosti, zahteve, </a:t>
            </a:r>
            <a:r>
              <a:rPr lang="sl-SI" altLang="sl-SI" sz="2200" dirty="0" smtClean="0">
                <a:solidFill>
                  <a:schemeClr val="tx1"/>
                </a:solidFill>
              </a:rPr>
              <a:t>… ): </a:t>
            </a:r>
          </a:p>
          <a:p>
            <a:pPr eaLnBrk="1" fontAlgn="auto" hangingPunct="1">
              <a:spcAft>
                <a:spcPts val="0"/>
              </a:spcAft>
              <a:buFont typeface="Wingdings" panose="05000000000000000000" pitchFamily="2" charset="2"/>
              <a:buChar char="ü"/>
              <a:defRPr/>
            </a:pPr>
            <a:r>
              <a:rPr lang="sl-SI" altLang="sl-SI" sz="2200" dirty="0">
                <a:solidFill>
                  <a:schemeClr val="tx1"/>
                </a:solidFill>
              </a:rPr>
              <a:t>Določitev posebnih zdravstvenih zahtev, ki jih morajo izpolnjevati delavci za določeno delo, v delovnem procesu, ali za uporabo posameznih sredstev za delo, na podlagi strokovne ocene izvajalca medicine dela</a:t>
            </a:r>
            <a:r>
              <a:rPr lang="sl-SI" altLang="sl-SI" sz="2200" dirty="0" smtClean="0">
                <a:solidFill>
                  <a:schemeClr val="tx1"/>
                </a:solidFill>
              </a:rPr>
              <a:t>!</a:t>
            </a:r>
          </a:p>
          <a:p>
            <a:pPr eaLnBrk="1" fontAlgn="auto" hangingPunct="1">
              <a:spcAft>
                <a:spcPts val="0"/>
              </a:spcAft>
              <a:buFont typeface="Wingdings" panose="05000000000000000000" pitchFamily="2" charset="2"/>
              <a:buChar char="ü"/>
              <a:defRPr/>
            </a:pPr>
            <a:r>
              <a:rPr lang="sl-SI" altLang="sl-SI" sz="2200" dirty="0" smtClean="0">
                <a:solidFill>
                  <a:schemeClr val="tx1"/>
                </a:solidFill>
              </a:rPr>
              <a:t>Revizija ocene tveganja</a:t>
            </a:r>
            <a:endParaRPr lang="sl-SI" altLang="sl-SI" sz="2200" dirty="0">
              <a:solidFill>
                <a:schemeClr val="tx1"/>
              </a:solidFill>
            </a:endParaRPr>
          </a:p>
          <a:p>
            <a:pPr eaLnBrk="1" fontAlgn="auto" hangingPunct="1">
              <a:spcAft>
                <a:spcPts val="0"/>
              </a:spcAft>
              <a:buFont typeface="Wingdings" panose="05000000000000000000" pitchFamily="2" charset="2"/>
              <a:buChar char="ü"/>
              <a:defRPr/>
            </a:pPr>
            <a:r>
              <a:rPr lang="sl-SI" altLang="sl-SI" sz="2200" dirty="0">
                <a:solidFill>
                  <a:schemeClr val="tx1"/>
                </a:solidFill>
              </a:rPr>
              <a:t>Priložiti zapisnik o posvetovanju z delavci oziroma njihovimi predstavniki </a:t>
            </a:r>
          </a:p>
          <a:p>
            <a:pPr eaLnBrk="1" fontAlgn="auto" hangingPunct="1">
              <a:spcAft>
                <a:spcPts val="0"/>
              </a:spcAft>
              <a:buFontTx/>
              <a:buChar char="-"/>
              <a:defRPr/>
            </a:pPr>
            <a:r>
              <a:rPr lang="sl-SI" altLang="sl-SI" sz="2200" dirty="0">
                <a:solidFill>
                  <a:schemeClr val="tx1"/>
                </a:solidFill>
              </a:rPr>
              <a:t>Zagotavljanje zdravstvenih pregledov pri izvajalcu medicine dela</a:t>
            </a:r>
          </a:p>
          <a:p>
            <a:pPr eaLnBrk="1" fontAlgn="auto" hangingPunct="1">
              <a:spcAft>
                <a:spcPts val="0"/>
              </a:spcAft>
              <a:buFontTx/>
              <a:buChar char="-"/>
              <a:defRPr/>
            </a:pPr>
            <a:r>
              <a:rPr lang="sl-SI" altLang="sl-SI" sz="2200" dirty="0">
                <a:solidFill>
                  <a:schemeClr val="tx1"/>
                </a:solidFill>
              </a:rPr>
              <a:t>Odločitev za testiranje (v primeru indikacije, v skladu z internimi pravilniki v posameznih organizacijah)</a:t>
            </a:r>
          </a:p>
          <a:p>
            <a:pPr eaLnBrk="1" fontAlgn="auto" hangingPunct="1">
              <a:spcAft>
                <a:spcPts val="0"/>
              </a:spcAft>
              <a:buFontTx/>
              <a:buChar char="-"/>
              <a:defRPr/>
            </a:pPr>
            <a:r>
              <a:rPr lang="sl-SI" altLang="sl-SI" sz="2200" dirty="0">
                <a:solidFill>
                  <a:schemeClr val="tx1"/>
                </a:solidFill>
              </a:rPr>
              <a:t>Priprava načrta promocije zdravja (smiselno vključevanje PAS)</a:t>
            </a:r>
          </a:p>
          <a:p>
            <a:pPr eaLnBrk="1" fontAlgn="auto" hangingPunct="1">
              <a:spcAft>
                <a:spcPts val="0"/>
              </a:spcAft>
              <a:buFont typeface="Wingdings" panose="05000000000000000000" pitchFamily="2" charset="2"/>
              <a:buNone/>
              <a:defRPr/>
            </a:pPr>
            <a:endParaRPr lang="sl-SI" altLang="sl-SI" sz="2400" dirty="0">
              <a:solidFill>
                <a:schemeClr val="tx1">
                  <a:lumMod val="75000"/>
                  <a:lumOff val="25000"/>
                </a:schemeClr>
              </a:solidFill>
            </a:endParaRPr>
          </a:p>
          <a:p>
            <a:pPr eaLnBrk="1" fontAlgn="auto" hangingPunct="1">
              <a:spcAft>
                <a:spcPts val="0"/>
              </a:spcAft>
              <a:buFont typeface="Wingdings" panose="05000000000000000000" pitchFamily="2" charset="2"/>
              <a:buNone/>
              <a:defRPr/>
            </a:pPr>
            <a:endParaRPr lang="sl-SI" altLang="sl-SI" sz="2400" b="1" dirty="0">
              <a:solidFill>
                <a:schemeClr val="tx1">
                  <a:lumMod val="75000"/>
                  <a:lumOff val="25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1919288" y="908050"/>
            <a:ext cx="8229600" cy="571500"/>
          </a:xfrm>
        </p:spPr>
        <p:txBody>
          <a:bodyPr/>
          <a:lstStyle/>
          <a:p>
            <a:pPr eaLnBrk="1" hangingPunct="1"/>
            <a:r>
              <a:rPr lang="sl-SI" altLang="sl-SI" sz="2800" smtClean="0">
                <a:solidFill>
                  <a:srgbClr val="FF0000"/>
                </a:solidFill>
              </a:rPr>
              <a:t>Primer</a:t>
            </a:r>
          </a:p>
        </p:txBody>
      </p:sp>
      <p:sp>
        <p:nvSpPr>
          <p:cNvPr id="44034" name="Rectangle 3"/>
          <p:cNvSpPr>
            <a:spLocks noGrp="1"/>
          </p:cNvSpPr>
          <p:nvPr>
            <p:ph type="body" idx="1"/>
          </p:nvPr>
        </p:nvSpPr>
        <p:spPr>
          <a:xfrm>
            <a:off x="387350" y="1747838"/>
            <a:ext cx="8229600" cy="4483100"/>
          </a:xfrm>
        </p:spPr>
        <p:txBody>
          <a:bodyPr rtlCol="0">
            <a:normAutofit lnSpcReduction="10000"/>
          </a:bodyPr>
          <a:lstStyle/>
          <a:p>
            <a:pPr eaLnBrk="1" fontAlgn="auto" hangingPunct="1">
              <a:spcAft>
                <a:spcPts val="0"/>
              </a:spcAft>
              <a:buFont typeface="Arial" panose="020B0604020202020204" pitchFamily="34" charset="0"/>
              <a:buNone/>
              <a:defRPr/>
            </a:pPr>
            <a:r>
              <a:rPr lang="sl-SI" altLang="sl-SI" sz="2000" dirty="0">
                <a:solidFill>
                  <a:schemeClr val="tx1">
                    <a:lumMod val="75000"/>
                    <a:lumOff val="25000"/>
                  </a:schemeClr>
                </a:solidFill>
              </a:rPr>
              <a:t>Zahteva IRSD delodajalcu: </a:t>
            </a:r>
          </a:p>
          <a:p>
            <a:pPr eaLnBrk="1" fontAlgn="auto" hangingPunct="1">
              <a:spcAft>
                <a:spcPts val="0"/>
              </a:spcAft>
              <a:buFont typeface="Arial" panose="020B0604020202020204" pitchFamily="34" charset="0"/>
              <a:buNone/>
              <a:defRPr/>
            </a:pPr>
            <a:r>
              <a:rPr lang="sl-SI" altLang="sl-SI" sz="2000" dirty="0">
                <a:solidFill>
                  <a:schemeClr val="tx1">
                    <a:lumMod val="75000"/>
                    <a:lumOff val="25000"/>
                  </a:schemeClr>
                </a:solidFill>
              </a:rPr>
              <a:t>v skladu s 4. odstavkom 17. člena ZVZD -1 v povezavi z 2. odstavkom 51. člena ZVZD-1 določiti v izjavi o varnosti z oceno tveganja tista delovna mesta, na katerih delavci </a:t>
            </a:r>
            <a:r>
              <a:rPr lang="sl-SI" altLang="sl-SI" sz="2000" dirty="0">
                <a:solidFill>
                  <a:srgbClr val="FF0000"/>
                </a:solidFill>
              </a:rPr>
              <a:t>ne smejo delati ali biti pod vplivom zdravil</a:t>
            </a:r>
            <a:r>
              <a:rPr lang="sl-SI" altLang="sl-SI" sz="2000" dirty="0">
                <a:solidFill>
                  <a:schemeClr val="tx1">
                    <a:lumMod val="75000"/>
                    <a:lumOff val="25000"/>
                  </a:schemeClr>
                </a:solidFill>
              </a:rPr>
              <a:t>, ki lahko vplivajo na </a:t>
            </a:r>
            <a:r>
              <a:rPr lang="sl-SI" altLang="sl-SI" sz="2000" dirty="0">
                <a:solidFill>
                  <a:srgbClr val="FF0000"/>
                </a:solidFill>
              </a:rPr>
              <a:t>psihofizične sposobnosti in obstaja večja nevarnost za nezgode pri delu.</a:t>
            </a:r>
          </a:p>
          <a:p>
            <a:pPr eaLnBrk="1" fontAlgn="auto" hangingPunct="1">
              <a:spcAft>
                <a:spcPts val="0"/>
              </a:spcAft>
              <a:buFont typeface="Arial" panose="020B0604020202020204" pitchFamily="34" charset="0"/>
              <a:buNone/>
              <a:defRPr/>
            </a:pPr>
            <a:endParaRPr lang="sl-SI" altLang="sl-SI" sz="2000" dirty="0">
              <a:solidFill>
                <a:srgbClr val="FF0000"/>
              </a:solidFill>
            </a:endParaRPr>
          </a:p>
          <a:p>
            <a:pPr eaLnBrk="1" fontAlgn="auto" hangingPunct="1">
              <a:spcAft>
                <a:spcPts val="0"/>
              </a:spcAft>
              <a:buFont typeface="Arial" panose="020B0604020202020204" pitchFamily="34" charset="0"/>
              <a:buNone/>
              <a:defRPr/>
            </a:pPr>
            <a:r>
              <a:rPr lang="sl-SI" altLang="sl-SI" sz="2000" b="1" dirty="0">
                <a:solidFill>
                  <a:srgbClr val="FF0000"/>
                </a:solidFill>
              </a:rPr>
              <a:t>Odgovor izvajalca medicine dela: </a:t>
            </a:r>
          </a:p>
          <a:p>
            <a:pPr eaLnBrk="1" fontAlgn="auto" hangingPunct="1">
              <a:spcAft>
                <a:spcPts val="0"/>
              </a:spcAft>
              <a:buFont typeface="Arial" panose="020B0604020202020204" pitchFamily="34" charset="0"/>
              <a:buNone/>
              <a:defRPr/>
            </a:pPr>
            <a:r>
              <a:rPr lang="sl-SI" altLang="sl-SI" sz="2000" dirty="0">
                <a:solidFill>
                  <a:schemeClr val="tx1">
                    <a:lumMod val="75000"/>
                    <a:lumOff val="25000"/>
                  </a:schemeClr>
                </a:solidFill>
              </a:rPr>
              <a:t>Pri naslednjih delovnih mestih: tesar, zidar, NK gradbeni delavec, voznik, strojnik, železokrivec, pleskar, vodja gradbišča in gradbeni delovodja  obstaja večja nevarnost nesreč. Zaradi tega zaposleni na teh delovnih mestih ne smejo jemati zdravila z delovanjem na živčevje (nekateri antidepresivi, hipnotiki, anksiolitiki, antiepileptiki ter analgetiki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p:nvPr>
        </p:nvSpPr>
        <p:spPr>
          <a:xfrm>
            <a:off x="571500" y="928688"/>
            <a:ext cx="10972800" cy="915987"/>
          </a:xfrm>
        </p:spPr>
        <p:txBody>
          <a:bodyPr rtlCol="0">
            <a:normAutofit fontScale="90000"/>
          </a:bodyPr>
          <a:lstStyle/>
          <a:p>
            <a:pPr eaLnBrk="1" fontAlgn="auto" hangingPunct="1">
              <a:spcAft>
                <a:spcPts val="0"/>
              </a:spcAft>
              <a:defRPr/>
            </a:pPr>
            <a:r>
              <a:rPr lang="sl-SI" altLang="sl-SI" sz="2800" b="1" dirty="0">
                <a:solidFill>
                  <a:srgbClr val="0066FF"/>
                </a:solidFill>
              </a:rPr>
              <a:t>ZDRAVILA,KI LAHKO ZMANJŠAJO SPOSOBNOST UPRAVLJANJA VOZIL IN STROJEV</a:t>
            </a:r>
            <a:br>
              <a:rPr lang="sl-SI" altLang="sl-SI" sz="2800" b="1" dirty="0">
                <a:solidFill>
                  <a:srgbClr val="0066FF"/>
                </a:solidFill>
              </a:rPr>
            </a:br>
            <a:r>
              <a:rPr lang="sl-SI" altLang="sl-SI" sz="2800" b="1" dirty="0">
                <a:solidFill>
                  <a:srgbClr val="0066FF"/>
                </a:solidFill>
              </a:rPr>
              <a:t/>
            </a:r>
            <a:br>
              <a:rPr lang="sl-SI" altLang="sl-SI" sz="2800" b="1" dirty="0">
                <a:solidFill>
                  <a:srgbClr val="0066FF"/>
                </a:solidFill>
              </a:rPr>
            </a:br>
            <a:r>
              <a:rPr lang="sl-SI" altLang="sl-SI" sz="2800" b="1" dirty="0">
                <a:solidFill>
                  <a:srgbClr val="0066FF"/>
                </a:solidFill>
              </a:rPr>
              <a:t/>
            </a:r>
            <a:br>
              <a:rPr lang="sl-SI" altLang="sl-SI" sz="2800" b="1" dirty="0">
                <a:solidFill>
                  <a:srgbClr val="0066FF"/>
                </a:solidFill>
              </a:rPr>
            </a:br>
            <a:endParaRPr lang="sl-SI" altLang="sl-SI" sz="2800" b="1" dirty="0">
              <a:solidFill>
                <a:srgbClr val="0066FF"/>
              </a:solidFill>
            </a:endParaRPr>
          </a:p>
        </p:txBody>
      </p:sp>
      <p:sp>
        <p:nvSpPr>
          <p:cNvPr id="59395" name="Rectangle 3"/>
          <p:cNvSpPr>
            <a:spLocks noGrp="1"/>
          </p:cNvSpPr>
          <p:nvPr>
            <p:ph type="body" sz="half" idx="1"/>
          </p:nvPr>
        </p:nvSpPr>
        <p:spPr>
          <a:xfrm>
            <a:off x="938213" y="1844675"/>
            <a:ext cx="5192712" cy="4281488"/>
          </a:xfrm>
        </p:spPr>
        <p:txBody>
          <a:bodyPr/>
          <a:lstStyle/>
          <a:p>
            <a:pPr eaLnBrk="1" hangingPunct="1">
              <a:lnSpc>
                <a:spcPct val="80000"/>
              </a:lnSpc>
              <a:buFont typeface="Arial" pitchFamily="34" charset="0"/>
              <a:buNone/>
            </a:pPr>
            <a:endParaRPr lang="sl-SI" altLang="sl-SI" sz="1600" b="1" smtClean="0"/>
          </a:p>
          <a:p>
            <a:pPr eaLnBrk="1" hangingPunct="1">
              <a:lnSpc>
                <a:spcPct val="80000"/>
              </a:lnSpc>
              <a:buFont typeface="Arial" pitchFamily="34" charset="0"/>
              <a:buNone/>
            </a:pPr>
            <a:r>
              <a:rPr lang="sl-SI" altLang="sl-SI" b="1" smtClean="0"/>
              <a:t>Zdravila, ki delujejo na osrednje živčevje</a:t>
            </a:r>
            <a:endParaRPr lang="sl-SI" altLang="sl-SI" smtClean="0"/>
          </a:p>
          <a:p>
            <a:pPr eaLnBrk="1" hangingPunct="1">
              <a:lnSpc>
                <a:spcPct val="80000"/>
              </a:lnSpc>
            </a:pPr>
            <a:r>
              <a:rPr lang="sl-SI" altLang="sl-SI" smtClean="0"/>
              <a:t>pomirjevala (anksiolitiki)</a:t>
            </a:r>
          </a:p>
          <a:p>
            <a:pPr eaLnBrk="1" hangingPunct="1">
              <a:lnSpc>
                <a:spcPct val="80000"/>
              </a:lnSpc>
            </a:pPr>
            <a:r>
              <a:rPr lang="sl-SI" altLang="sl-SI" smtClean="0"/>
              <a:t>uspavala (hipnotiki)</a:t>
            </a:r>
          </a:p>
          <a:p>
            <a:pPr eaLnBrk="1" hangingPunct="1">
              <a:lnSpc>
                <a:spcPct val="80000"/>
              </a:lnSpc>
            </a:pPr>
            <a:r>
              <a:rPr lang="sl-SI" altLang="sl-SI" smtClean="0"/>
              <a:t>antidepresivi</a:t>
            </a:r>
          </a:p>
          <a:p>
            <a:pPr eaLnBrk="1" hangingPunct="1">
              <a:lnSpc>
                <a:spcPct val="80000"/>
              </a:lnSpc>
            </a:pPr>
            <a:r>
              <a:rPr lang="sl-SI" altLang="sl-SI" smtClean="0"/>
              <a:t>antipsihotiki</a:t>
            </a:r>
          </a:p>
          <a:p>
            <a:pPr eaLnBrk="1" hangingPunct="1">
              <a:lnSpc>
                <a:spcPct val="80000"/>
              </a:lnSpc>
            </a:pPr>
            <a:r>
              <a:rPr lang="sl-SI" altLang="sl-SI" smtClean="0"/>
              <a:t>antiepileptiki</a:t>
            </a:r>
          </a:p>
          <a:p>
            <a:pPr eaLnBrk="1" hangingPunct="1">
              <a:lnSpc>
                <a:spcPct val="80000"/>
              </a:lnSpc>
            </a:pPr>
            <a:r>
              <a:rPr lang="sl-SI" altLang="sl-SI" smtClean="0"/>
              <a:t>zdravila proti bolečinam (kombinirani analgetiki, močnejši analgetiki)</a:t>
            </a:r>
          </a:p>
          <a:p>
            <a:pPr eaLnBrk="1" hangingPunct="1">
              <a:lnSpc>
                <a:spcPct val="80000"/>
              </a:lnSpc>
            </a:pPr>
            <a:r>
              <a:rPr lang="sl-SI" altLang="sl-SI" smtClean="0"/>
              <a:t>nekateri antihistaminiki</a:t>
            </a:r>
          </a:p>
          <a:p>
            <a:pPr eaLnBrk="1" hangingPunct="1">
              <a:lnSpc>
                <a:spcPct val="80000"/>
              </a:lnSpc>
            </a:pPr>
            <a:r>
              <a:rPr lang="sl-SI" altLang="sl-SI" smtClean="0"/>
              <a:t>psihostimulansi</a:t>
            </a:r>
          </a:p>
          <a:p>
            <a:pPr eaLnBrk="1" hangingPunct="1">
              <a:lnSpc>
                <a:spcPct val="80000"/>
              </a:lnSpc>
            </a:pPr>
            <a:r>
              <a:rPr lang="sl-SI" altLang="sl-SI" smtClean="0"/>
              <a:t>nekatera druga zdravila (za zdravljenje Parkinsonove bolezni, demence…)</a:t>
            </a:r>
          </a:p>
          <a:p>
            <a:pPr eaLnBrk="1" hangingPunct="1">
              <a:lnSpc>
                <a:spcPct val="80000"/>
              </a:lnSpc>
            </a:pPr>
            <a:endParaRPr lang="sl-SI" altLang="sl-SI" smtClean="0"/>
          </a:p>
        </p:txBody>
      </p:sp>
      <p:pic>
        <p:nvPicPr>
          <p:cNvPr id="59396" name="irc_mi" descr="http://www.ezdravje.com/media/uploads/img/recept.jpg"/>
          <p:cNvPicPr>
            <a:picLocks noGrp="1" noChangeAspect="1" noChangeArrowheads="1"/>
          </p:cNvPicPr>
          <p:nvPr>
            <p:ph sz="half" idx="2"/>
          </p:nvPr>
        </p:nvPicPr>
        <p:blipFill>
          <a:blip r:embed="rId2" cstate="print"/>
          <a:srcRect/>
          <a:stretch>
            <a:fillRect/>
          </a:stretch>
        </p:blipFill>
        <p:spPr>
          <a:xfrm>
            <a:off x="7175500" y="2060575"/>
            <a:ext cx="3060700" cy="26543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677863" y="609600"/>
            <a:ext cx="8596312" cy="914400"/>
          </a:xfrm>
        </p:spPr>
        <p:txBody>
          <a:bodyPr rtlCol="0">
            <a:normAutofit fontScale="90000"/>
          </a:bodyPr>
          <a:lstStyle/>
          <a:p>
            <a:pPr eaLnBrk="1" fontAlgn="auto" hangingPunct="1">
              <a:spcAft>
                <a:spcPts val="0"/>
              </a:spcAft>
              <a:defRPr/>
            </a:pPr>
            <a:r>
              <a:rPr lang="sl-SI" altLang="sl-SI" sz="2800" b="1" dirty="0" smtClean="0">
                <a:solidFill>
                  <a:srgbClr val="0066FF"/>
                </a:solidFill>
              </a:rPr>
              <a:t>Druga </a:t>
            </a:r>
            <a:r>
              <a:rPr lang="sl-SI" altLang="sl-SI" sz="2800" b="1" dirty="0">
                <a:solidFill>
                  <a:srgbClr val="0066FF"/>
                </a:solidFill>
              </a:rPr>
              <a:t>zdravila</a:t>
            </a:r>
            <a:r>
              <a:rPr lang="sl-SI" altLang="sl-SI" sz="4000" dirty="0"/>
              <a:t/>
            </a:r>
            <a:br>
              <a:rPr lang="sl-SI" altLang="sl-SI" sz="4000" dirty="0"/>
            </a:br>
            <a:endParaRPr lang="sl-SI" altLang="sl-SI" sz="4000" dirty="0"/>
          </a:p>
        </p:txBody>
      </p:sp>
      <p:sp>
        <p:nvSpPr>
          <p:cNvPr id="60419" name="Rectangle 3"/>
          <p:cNvSpPr>
            <a:spLocks noGrp="1"/>
          </p:cNvSpPr>
          <p:nvPr>
            <p:ph idx="1"/>
          </p:nvPr>
        </p:nvSpPr>
        <p:spPr>
          <a:xfrm>
            <a:off x="677863" y="1665288"/>
            <a:ext cx="8596312" cy="4000500"/>
          </a:xfrm>
        </p:spPr>
        <p:txBody>
          <a:bodyPr/>
          <a:lstStyle/>
          <a:p>
            <a:pPr eaLnBrk="1" hangingPunct="1">
              <a:lnSpc>
                <a:spcPct val="80000"/>
              </a:lnSpc>
              <a:buFont typeface="Arial" pitchFamily="34" charset="0"/>
              <a:buNone/>
            </a:pPr>
            <a:endParaRPr lang="sl-SI" altLang="sl-SI" sz="1600" smtClean="0"/>
          </a:p>
          <a:p>
            <a:pPr eaLnBrk="1" hangingPunct="1">
              <a:lnSpc>
                <a:spcPct val="80000"/>
              </a:lnSpc>
            </a:pPr>
            <a:r>
              <a:rPr lang="sl-SI" altLang="sl-SI" smtClean="0"/>
              <a:t>nekatera zdravila, ki znižujejo zvišan krvni tlak, </a:t>
            </a:r>
          </a:p>
          <a:p>
            <a:pPr eaLnBrk="1" hangingPunct="1">
              <a:lnSpc>
                <a:spcPct val="80000"/>
              </a:lnSpc>
            </a:pPr>
            <a:r>
              <a:rPr lang="sl-SI" altLang="sl-SI" smtClean="0"/>
              <a:t>kapljice in mazila za oko, ki vplivajo na vid ali povečajo občutljivost očesa na svetlobo</a:t>
            </a:r>
          </a:p>
          <a:p>
            <a:pPr eaLnBrk="1" hangingPunct="1">
              <a:lnSpc>
                <a:spcPct val="80000"/>
              </a:lnSpc>
            </a:pPr>
            <a:r>
              <a:rPr lang="sl-SI" altLang="sl-SI" smtClean="0"/>
              <a:t>nekatera zdravila za zdravljenje sladkorne bolezni, </a:t>
            </a:r>
          </a:p>
          <a:p>
            <a:pPr eaLnBrk="1" hangingPunct="1">
              <a:lnSpc>
                <a:spcPct val="80000"/>
              </a:lnSpc>
            </a:pPr>
            <a:r>
              <a:rPr lang="sl-SI" altLang="sl-SI" smtClean="0"/>
              <a:t>nekateri antibiotiki</a:t>
            </a:r>
          </a:p>
          <a:p>
            <a:pPr eaLnBrk="1" hangingPunct="1">
              <a:lnSpc>
                <a:spcPct val="80000"/>
              </a:lnSpc>
            </a:pPr>
            <a:endParaRPr lang="sl-SI" altLang="sl-SI" smtClean="0"/>
          </a:p>
          <a:p>
            <a:pPr eaLnBrk="1" hangingPunct="1">
              <a:lnSpc>
                <a:spcPct val="80000"/>
              </a:lnSpc>
              <a:buFont typeface="Arial" pitchFamily="34" charset="0"/>
              <a:buNone/>
            </a:pPr>
            <a:r>
              <a:rPr lang="sl-SI" altLang="sl-SI" smtClean="0"/>
              <a:t>Nekatera </a:t>
            </a:r>
            <a:r>
              <a:rPr lang="sl-SI" altLang="sl-SI" b="1" smtClean="0"/>
              <a:t>zdravila, ki so dosegljiva v lekarni brez recepta tudi </a:t>
            </a:r>
            <a:r>
              <a:rPr lang="sl-SI" altLang="sl-SI" smtClean="0"/>
              <a:t>lahko vplivajo na sposobnost upravljanja z vozili in stroji:</a:t>
            </a:r>
          </a:p>
          <a:p>
            <a:pPr eaLnBrk="1" hangingPunct="1">
              <a:lnSpc>
                <a:spcPct val="80000"/>
              </a:lnSpc>
            </a:pPr>
            <a:r>
              <a:rPr lang="sl-SI" altLang="sl-SI" smtClean="0"/>
              <a:t>zdravila proti potovalni bolezni</a:t>
            </a:r>
          </a:p>
          <a:p>
            <a:pPr eaLnBrk="1" hangingPunct="1">
              <a:lnSpc>
                <a:spcPct val="80000"/>
              </a:lnSpc>
            </a:pPr>
            <a:r>
              <a:rPr lang="sl-SI" altLang="sl-SI" smtClean="0"/>
              <a:t>nekatera zdravila za zdravljenje alergij</a:t>
            </a:r>
          </a:p>
          <a:p>
            <a:pPr eaLnBrk="1" hangingPunct="1">
              <a:lnSpc>
                <a:spcPct val="80000"/>
              </a:lnSpc>
            </a:pPr>
            <a:r>
              <a:rPr lang="sl-SI" altLang="sl-SI" smtClean="0"/>
              <a:t>nekatera zdravila rastlinskega izvora, npr. pomirjevala z baldrijanom</a:t>
            </a:r>
          </a:p>
          <a:p>
            <a:pPr eaLnBrk="1" hangingPunct="1">
              <a:lnSpc>
                <a:spcPct val="80000"/>
              </a:lnSpc>
            </a:pPr>
            <a:endParaRPr lang="sl-SI" altLang="sl-SI" smtClean="0"/>
          </a:p>
          <a:p>
            <a:pPr eaLnBrk="1" hangingPunct="1">
              <a:lnSpc>
                <a:spcPct val="80000"/>
              </a:lnSpc>
            </a:pPr>
            <a:endParaRPr lang="sl-SI" altLang="sl-SI" sz="16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609600" y="881063"/>
            <a:ext cx="8229600" cy="1393825"/>
          </a:xfrm>
        </p:spPr>
        <p:txBody>
          <a:bodyPr/>
          <a:lstStyle/>
          <a:p>
            <a:pPr eaLnBrk="1" hangingPunct="1"/>
            <a:r>
              <a:rPr lang="sl-SI" altLang="sl-SI" sz="2800" smtClean="0"/>
              <a:t/>
            </a:r>
            <a:br>
              <a:rPr lang="sl-SI" altLang="sl-SI" sz="2800" smtClean="0"/>
            </a:br>
            <a:r>
              <a:rPr lang="sl-SI" altLang="sl-SI" sz="2800" b="1" smtClean="0">
                <a:solidFill>
                  <a:srgbClr val="FF0000"/>
                </a:solidFill>
              </a:rPr>
              <a:t>Pridobivanje informacij o vplivu zdravil na psihofizične sposobnosti</a:t>
            </a:r>
            <a:endParaRPr lang="sl-SI" altLang="sl-SI" sz="4000" b="1" smtClean="0">
              <a:solidFill>
                <a:srgbClr val="FF0000"/>
              </a:solidFill>
            </a:endParaRPr>
          </a:p>
        </p:txBody>
      </p:sp>
      <p:sp>
        <p:nvSpPr>
          <p:cNvPr id="61443" name="Rectangle 3"/>
          <p:cNvSpPr>
            <a:spLocks noGrp="1"/>
          </p:cNvSpPr>
          <p:nvPr>
            <p:ph type="body" idx="1"/>
          </p:nvPr>
        </p:nvSpPr>
        <p:spPr>
          <a:xfrm>
            <a:off x="609600" y="2189163"/>
            <a:ext cx="8229600" cy="4137025"/>
          </a:xfrm>
        </p:spPr>
        <p:txBody>
          <a:bodyPr/>
          <a:lstStyle/>
          <a:p>
            <a:pPr eaLnBrk="1" hangingPunct="1">
              <a:buFontTx/>
              <a:buChar char="-"/>
            </a:pPr>
            <a:endParaRPr lang="sl-SI" altLang="sl-SI" sz="2400" smtClean="0"/>
          </a:p>
          <a:p>
            <a:pPr eaLnBrk="1" hangingPunct="1">
              <a:buFontTx/>
              <a:buChar char="-"/>
            </a:pPr>
            <a:r>
              <a:rPr lang="sl-SI" altLang="sl-SI" sz="2400" smtClean="0"/>
              <a:t>Posvetovanje, pogovor  z zdravnikom</a:t>
            </a:r>
          </a:p>
          <a:p>
            <a:pPr eaLnBrk="1" hangingPunct="1">
              <a:buFontTx/>
              <a:buChar char="-"/>
            </a:pPr>
            <a:r>
              <a:rPr lang="sl-SI" altLang="sl-SI" sz="2400" smtClean="0"/>
              <a:t>Posvetovanje s farmacevtom</a:t>
            </a:r>
          </a:p>
          <a:p>
            <a:pPr eaLnBrk="1" hangingPunct="1">
              <a:buFontTx/>
              <a:buChar char="-"/>
            </a:pPr>
            <a:r>
              <a:rPr lang="sl-SI" altLang="sl-SI" sz="2400" smtClean="0"/>
              <a:t>Branje podatkov na zunanji ovojnini zdravila </a:t>
            </a:r>
          </a:p>
          <a:p>
            <a:pPr eaLnBrk="1" hangingPunct="1">
              <a:buFontTx/>
              <a:buChar char="-"/>
            </a:pPr>
            <a:r>
              <a:rPr lang="sl-SI" altLang="sl-SI" sz="2400" smtClean="0"/>
              <a:t>Branje navodil </a:t>
            </a:r>
          </a:p>
          <a:p>
            <a:pPr eaLnBrk="1" hangingPunct="1">
              <a:buFontTx/>
              <a:buChar char="-"/>
            </a:pPr>
            <a:endParaRPr lang="sl-SI" altLang="sl-SI" sz="24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477838" y="814388"/>
            <a:ext cx="8229600" cy="936625"/>
          </a:xfrm>
        </p:spPr>
        <p:txBody>
          <a:bodyPr rtlCol="0">
            <a:normAutofit fontScale="90000"/>
          </a:bodyPr>
          <a:lstStyle/>
          <a:p>
            <a:pPr eaLnBrk="1" fontAlgn="auto" hangingPunct="1">
              <a:spcAft>
                <a:spcPts val="0"/>
              </a:spcAft>
              <a:defRPr/>
            </a:pPr>
            <a:r>
              <a:rPr lang="sl-SI" altLang="sl-SI" sz="2800" b="1" dirty="0">
                <a:solidFill>
                  <a:srgbClr val="FF0000"/>
                </a:solidFill>
              </a:rPr>
              <a:t>Integracija programov za preprečevanje PAS v načrt promocije zdravja (1)</a:t>
            </a:r>
          </a:p>
        </p:txBody>
      </p:sp>
      <p:sp>
        <p:nvSpPr>
          <p:cNvPr id="52226" name="Rectangle 3"/>
          <p:cNvSpPr>
            <a:spLocks noGrp="1"/>
          </p:cNvSpPr>
          <p:nvPr>
            <p:ph type="body" idx="1"/>
          </p:nvPr>
        </p:nvSpPr>
        <p:spPr>
          <a:xfrm>
            <a:off x="477838" y="2192338"/>
            <a:ext cx="8229600" cy="3992562"/>
          </a:xfrm>
        </p:spPr>
        <p:txBody>
          <a:bodyPr rtlCol="0">
            <a:normAutofit lnSpcReduction="10000"/>
          </a:bodyPr>
          <a:lstStyle/>
          <a:p>
            <a:pPr eaLnBrk="1" fontAlgn="auto" hangingPunct="1">
              <a:spcAft>
                <a:spcPts val="0"/>
              </a:spcAft>
              <a:buFont typeface="Arial" panose="020B0604020202020204" pitchFamily="34" charset="0"/>
              <a:buNone/>
              <a:defRPr/>
            </a:pPr>
            <a:endParaRPr lang="sl-SI" altLang="sl-SI" sz="2400" dirty="0">
              <a:solidFill>
                <a:schemeClr val="tx1">
                  <a:lumMod val="75000"/>
                  <a:lumOff val="25000"/>
                </a:schemeClr>
              </a:solidFill>
            </a:endParaRPr>
          </a:p>
          <a:p>
            <a:pPr eaLnBrk="1" fontAlgn="auto" hangingPunct="1">
              <a:spcAft>
                <a:spcPts val="0"/>
              </a:spcAft>
              <a:buFont typeface="Arial" panose="020B0604020202020204" pitchFamily="34" charset="0"/>
              <a:buNone/>
              <a:defRPr/>
            </a:pPr>
            <a:r>
              <a:rPr lang="sl-SI" altLang="sl-SI" sz="2400" dirty="0">
                <a:solidFill>
                  <a:schemeClr val="tx1">
                    <a:lumMod val="75000"/>
                    <a:lumOff val="25000"/>
                  </a:schemeClr>
                </a:solidFill>
              </a:rPr>
              <a:t>Priporočila delodajalcem:</a:t>
            </a:r>
          </a:p>
          <a:p>
            <a:pPr eaLnBrk="1" fontAlgn="auto" hangingPunct="1">
              <a:spcAft>
                <a:spcPts val="0"/>
              </a:spcAft>
              <a:buFontTx/>
              <a:buChar char="-"/>
              <a:defRPr/>
            </a:pPr>
            <a:r>
              <a:rPr lang="sl-SI" altLang="sl-SI" sz="2400" dirty="0">
                <a:solidFill>
                  <a:schemeClr val="tx1">
                    <a:lumMod val="75000"/>
                    <a:lumOff val="25000"/>
                  </a:schemeClr>
                </a:solidFill>
              </a:rPr>
              <a:t>Zavzetje ničelne tolerance PAS v organizaciji in v zvezi z delom</a:t>
            </a:r>
          </a:p>
          <a:p>
            <a:pPr eaLnBrk="1" fontAlgn="auto" hangingPunct="1">
              <a:spcAft>
                <a:spcPts val="0"/>
              </a:spcAft>
              <a:buFontTx/>
              <a:buChar char="-"/>
              <a:defRPr/>
            </a:pPr>
            <a:r>
              <a:rPr lang="sl-SI" altLang="sl-SI" sz="2400" dirty="0">
                <a:solidFill>
                  <a:schemeClr val="tx1">
                    <a:lumMod val="75000"/>
                    <a:lumOff val="25000"/>
                  </a:schemeClr>
                </a:solidFill>
              </a:rPr>
              <a:t>Zaveza, pravilnik za neuporabo PAS v organizaciji</a:t>
            </a:r>
          </a:p>
          <a:p>
            <a:pPr eaLnBrk="1" fontAlgn="auto" hangingPunct="1">
              <a:spcAft>
                <a:spcPts val="0"/>
              </a:spcAft>
              <a:buFontTx/>
              <a:buChar char="-"/>
              <a:defRPr/>
            </a:pPr>
            <a:r>
              <a:rPr lang="sl-SI" altLang="sl-SI" sz="2400" dirty="0">
                <a:solidFill>
                  <a:schemeClr val="tx1">
                    <a:lumMod val="75000"/>
                    <a:lumOff val="25000"/>
                  </a:schemeClr>
                </a:solidFill>
              </a:rPr>
              <a:t>Predstavitev akta vsem zaposlenim </a:t>
            </a:r>
          </a:p>
          <a:p>
            <a:pPr eaLnBrk="1" fontAlgn="auto" hangingPunct="1">
              <a:spcAft>
                <a:spcPts val="0"/>
              </a:spcAft>
              <a:buFontTx/>
              <a:buChar char="-"/>
              <a:defRPr/>
            </a:pPr>
            <a:r>
              <a:rPr lang="sl-SI" altLang="sl-SI" sz="2400" dirty="0">
                <a:solidFill>
                  <a:schemeClr val="tx1">
                    <a:lumMod val="75000"/>
                    <a:lumOff val="25000"/>
                  </a:schemeClr>
                </a:solidFill>
              </a:rPr>
              <a:t>Oblikovanje podpornega okolja – izbira, ki koristi zdravju </a:t>
            </a:r>
          </a:p>
          <a:p>
            <a:pPr eaLnBrk="1" fontAlgn="auto" hangingPunct="1">
              <a:spcAft>
                <a:spcPts val="0"/>
              </a:spcAft>
              <a:buFontTx/>
              <a:buChar char="-"/>
              <a:defRPr/>
            </a:pPr>
            <a:r>
              <a:rPr lang="sl-SI" altLang="sl-SI" sz="2400" dirty="0">
                <a:solidFill>
                  <a:schemeClr val="tx1">
                    <a:lumMod val="75000"/>
                    <a:lumOff val="25000"/>
                  </a:schemeClr>
                </a:solidFill>
              </a:rPr>
              <a:t>Spreminjanje vedenja zaposlenih </a:t>
            </a:r>
          </a:p>
          <a:p>
            <a:pPr eaLnBrk="1" fontAlgn="auto" hangingPunct="1">
              <a:spcAft>
                <a:spcPts val="0"/>
              </a:spcAft>
              <a:buFontTx/>
              <a:buNone/>
              <a:defRPr/>
            </a:pPr>
            <a:endParaRPr lang="sl-SI" altLang="sl-SI" sz="2400" dirty="0">
              <a:solidFill>
                <a:schemeClr val="tx1">
                  <a:lumMod val="75000"/>
                  <a:lumOff val="25000"/>
                </a:schemeClr>
              </a:solidFill>
            </a:endParaRPr>
          </a:p>
          <a:p>
            <a:pPr eaLnBrk="1" fontAlgn="auto" hangingPunct="1">
              <a:spcAft>
                <a:spcPts val="0"/>
              </a:spcAft>
              <a:buFontTx/>
              <a:buChar char="-"/>
              <a:defRPr/>
            </a:pPr>
            <a:endParaRPr lang="sl-SI" altLang="sl-SI" sz="2400" dirty="0">
              <a:solidFill>
                <a:schemeClr val="tx1">
                  <a:lumMod val="75000"/>
                  <a:lumOff val="25000"/>
                </a:schemeClr>
              </a:solidFill>
            </a:endParaRPr>
          </a:p>
          <a:p>
            <a:pPr eaLnBrk="1" fontAlgn="auto" hangingPunct="1">
              <a:spcAft>
                <a:spcPts val="0"/>
              </a:spcAft>
              <a:buFontTx/>
              <a:buChar char="-"/>
              <a:defRPr/>
            </a:pPr>
            <a:endParaRPr lang="sl-SI" altLang="sl-SI" sz="2400" dirty="0">
              <a:solidFill>
                <a:schemeClr val="tx1">
                  <a:lumMod val="75000"/>
                  <a:lumOff val="25000"/>
                </a:schemeClr>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527050" y="1022350"/>
            <a:ext cx="8229600" cy="969963"/>
          </a:xfrm>
        </p:spPr>
        <p:txBody>
          <a:bodyPr/>
          <a:lstStyle/>
          <a:p>
            <a:pPr eaLnBrk="1" hangingPunct="1"/>
            <a:r>
              <a:rPr lang="sl-SI" altLang="sl-SI" sz="2800" b="1" smtClean="0">
                <a:solidFill>
                  <a:srgbClr val="FF0000"/>
                </a:solidFill>
              </a:rPr>
              <a:t>Integracija programov za preprečevanje PAS</a:t>
            </a:r>
            <a:r>
              <a:rPr lang="sl-SI" altLang="sl-SI" sz="2800" smtClean="0"/>
              <a:t> </a:t>
            </a:r>
            <a:r>
              <a:rPr lang="sl-SI" altLang="sl-SI" sz="2800" b="1" smtClean="0">
                <a:solidFill>
                  <a:srgbClr val="FF0000"/>
                </a:solidFill>
              </a:rPr>
              <a:t>v načrt promocije zdravja (2)</a:t>
            </a:r>
          </a:p>
        </p:txBody>
      </p:sp>
      <p:sp>
        <p:nvSpPr>
          <p:cNvPr id="63491" name="Rectangle 3"/>
          <p:cNvSpPr>
            <a:spLocks noGrp="1"/>
          </p:cNvSpPr>
          <p:nvPr>
            <p:ph type="body" idx="1"/>
          </p:nvPr>
        </p:nvSpPr>
        <p:spPr>
          <a:xfrm>
            <a:off x="515938" y="1992313"/>
            <a:ext cx="8229600" cy="4333875"/>
          </a:xfrm>
        </p:spPr>
        <p:txBody>
          <a:bodyPr/>
          <a:lstStyle/>
          <a:p>
            <a:pPr eaLnBrk="1" hangingPunct="1">
              <a:buFontTx/>
              <a:buChar char="-"/>
            </a:pPr>
            <a:endParaRPr lang="sl-SI" altLang="sl-SI" sz="2400" smtClean="0"/>
          </a:p>
          <a:p>
            <a:pPr eaLnBrk="1" hangingPunct="1">
              <a:buFontTx/>
              <a:buChar char="-"/>
            </a:pPr>
            <a:r>
              <a:rPr lang="sl-SI" altLang="sl-SI" sz="2400" smtClean="0"/>
              <a:t>Vključevanje vseh zaposlenih</a:t>
            </a:r>
          </a:p>
          <a:p>
            <a:pPr eaLnBrk="1" hangingPunct="1">
              <a:buFontTx/>
              <a:buChar char="-"/>
            </a:pPr>
            <a:r>
              <a:rPr lang="sl-SI" altLang="sl-SI" sz="2400" smtClean="0"/>
              <a:t>Pozitiven pristop</a:t>
            </a:r>
          </a:p>
          <a:p>
            <a:pPr eaLnBrk="1" hangingPunct="1">
              <a:buFontTx/>
              <a:buChar char="-"/>
            </a:pPr>
            <a:r>
              <a:rPr lang="sl-SI" altLang="sl-SI" sz="2400" smtClean="0"/>
              <a:t>Oblikovanje skupine za zdravje</a:t>
            </a:r>
          </a:p>
          <a:p>
            <a:pPr eaLnBrk="1" hangingPunct="1">
              <a:buFontTx/>
              <a:buChar char="-"/>
            </a:pPr>
            <a:r>
              <a:rPr lang="sl-SI" altLang="sl-SI" sz="2400" smtClean="0"/>
              <a:t>Sodelovanje</a:t>
            </a:r>
          </a:p>
          <a:p>
            <a:pPr eaLnBrk="1" hangingPunct="1">
              <a:buFontTx/>
              <a:buChar char="-"/>
            </a:pPr>
            <a:r>
              <a:rPr lang="sl-SI" altLang="sl-SI" sz="2400" smtClean="0"/>
              <a:t>Načrtovanje (kaj ljudje potrebujejo, analiza BS, anketa, razgovor, …)</a:t>
            </a:r>
          </a:p>
          <a:p>
            <a:pPr eaLnBrk="1" hangingPunct="1">
              <a:buFontTx/>
              <a:buChar char="-"/>
            </a:pPr>
            <a:r>
              <a:rPr lang="sl-SI" altLang="sl-SI" sz="2400" smtClean="0"/>
              <a:t>Integracija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slov 3"/>
          <p:cNvSpPr>
            <a:spLocks noGrp="1"/>
          </p:cNvSpPr>
          <p:nvPr>
            <p:ph type="ctrTitle"/>
          </p:nvPr>
        </p:nvSpPr>
        <p:spPr>
          <a:xfrm>
            <a:off x="1966913" y="2238375"/>
            <a:ext cx="8126412" cy="1909763"/>
          </a:xfrm>
        </p:spPr>
        <p:txBody>
          <a:bodyPr/>
          <a:lstStyle/>
          <a:p>
            <a:pPr algn="ctr" eaLnBrk="1" hangingPunct="1"/>
            <a:r>
              <a:rPr lang="sl-SI" altLang="sl-SI" sz="3600" b="1" smtClean="0">
                <a:solidFill>
                  <a:srgbClr val="FF0000"/>
                </a:solidFill>
              </a:rPr>
              <a:t>Psihosocialna tveganja na delovnem mestu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p:cNvSpPr>
            <a:spLocks noGrp="1"/>
          </p:cNvSpPr>
          <p:nvPr>
            <p:ph type="title"/>
          </p:nvPr>
        </p:nvSpPr>
        <p:spPr/>
        <p:txBody>
          <a:bodyPr/>
          <a:lstStyle/>
          <a:p>
            <a:pPr eaLnBrk="1" hangingPunct="1"/>
            <a:r>
              <a:rPr lang="sl-SI" altLang="sl-SI" smtClean="0"/>
              <a:t>Dolžnosti delodajalcev in pravice delavcev </a:t>
            </a:r>
          </a:p>
        </p:txBody>
      </p:sp>
      <p:sp>
        <p:nvSpPr>
          <p:cNvPr id="3" name="Označba mesta vsebine 2"/>
          <p:cNvSpPr>
            <a:spLocks noGrp="1"/>
          </p:cNvSpPr>
          <p:nvPr>
            <p:ph idx="1"/>
          </p:nvPr>
        </p:nvSpPr>
        <p:spPr/>
        <p:txBody>
          <a:bodyPr rtlCol="0">
            <a:normAutofit lnSpcReduction="10000"/>
          </a:bodyPr>
          <a:lstStyle/>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Vse dolžnosti delodajalca po ZVZD-1 in drugih predpisih, izdanih na njegovi podlagi, so pravice delavca v zvezi z zagotavljanjem varnosti in zdravja pri delu. </a:t>
            </a:r>
            <a:endParaRPr lang="sl-SI" sz="20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endParaRPr lang="sl-SI" sz="2000" dirty="0" smtClean="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Medsebojno obveščanje in skupno posvetovanje </a:t>
            </a:r>
          </a:p>
          <a:p>
            <a:pPr marL="0" indent="0" eaLnBrk="1" fontAlgn="auto" hangingPunct="1">
              <a:spcAft>
                <a:spcPts val="0"/>
              </a:spcAft>
              <a:buFont typeface="Wingdings 3" charset="2"/>
              <a:buNone/>
              <a:defRPr/>
            </a:pPr>
            <a:endParaRPr lang="sl-SI" sz="2000" dirty="0" smtClean="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Delodajalci in delavci se morajo o vprašanjih varnosti </a:t>
            </a:r>
            <a:r>
              <a:rPr lang="sl-SI" sz="2000" dirty="0">
                <a:solidFill>
                  <a:schemeClr val="tx1">
                    <a:lumMod val="75000"/>
                    <a:lumOff val="25000"/>
                  </a:schemeClr>
                </a:solidFill>
              </a:rPr>
              <a:t>in </a:t>
            </a:r>
            <a:r>
              <a:rPr lang="sl-SI" sz="2000" dirty="0" smtClean="0">
                <a:solidFill>
                  <a:schemeClr val="tx1">
                    <a:lumMod val="75000"/>
                    <a:lumOff val="25000"/>
                  </a:schemeClr>
                </a:solidFill>
              </a:rPr>
              <a:t>zdravja </a:t>
            </a:r>
            <a:r>
              <a:rPr lang="sl-SI" sz="2000" dirty="0">
                <a:solidFill>
                  <a:schemeClr val="tx1">
                    <a:lumMod val="75000"/>
                    <a:lumOff val="25000"/>
                  </a:schemeClr>
                </a:solidFill>
              </a:rPr>
              <a:t>pri </a:t>
            </a:r>
            <a:r>
              <a:rPr lang="sl-SI" sz="2000" dirty="0" smtClean="0">
                <a:solidFill>
                  <a:schemeClr val="tx1">
                    <a:lumMod val="75000"/>
                    <a:lumOff val="25000"/>
                  </a:schemeClr>
                </a:solidFill>
              </a:rPr>
              <a:t>delu (v nadaljevanju VZD) medsebojno obveščati, skupno posvetovati ter soodločati. </a:t>
            </a:r>
          </a:p>
          <a:p>
            <a:pPr eaLnBrk="1" fontAlgn="auto" hangingPunct="1">
              <a:spcAft>
                <a:spcPts val="0"/>
              </a:spcAft>
              <a:buFont typeface="Wingdings" panose="05000000000000000000" pitchFamily="2" charset="2"/>
              <a:buChar char="§"/>
              <a:defRPr/>
            </a:pPr>
            <a:endParaRPr lang="sl-SI" sz="2000" dirty="0">
              <a:solidFill>
                <a:schemeClr val="tx1">
                  <a:lumMod val="75000"/>
                  <a:lumOff val="25000"/>
                </a:schemeClr>
              </a:solidFill>
            </a:endParaRPr>
          </a:p>
          <a:p>
            <a:pPr eaLnBrk="1" fontAlgn="auto" hangingPunct="1">
              <a:spcAft>
                <a:spcPts val="0"/>
              </a:spcAft>
              <a:buFont typeface="Wingdings" panose="05000000000000000000" pitchFamily="2" charset="2"/>
              <a:buChar char="§"/>
              <a:defRPr/>
            </a:pPr>
            <a:r>
              <a:rPr lang="sl-SI" sz="2000" dirty="0" smtClean="0">
                <a:solidFill>
                  <a:schemeClr val="tx1">
                    <a:lumMod val="75000"/>
                    <a:lumOff val="25000"/>
                  </a:schemeClr>
                </a:solidFill>
              </a:rPr>
              <a:t>Finančne obveznosti  delodajalca </a:t>
            </a:r>
            <a:endParaRPr lang="sl-SI" sz="2000" dirty="0">
              <a:solidFill>
                <a:schemeClr val="tx1">
                  <a:lumMod val="75000"/>
                  <a:lumOff val="25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a:xfrm>
            <a:off x="792163" y="939800"/>
            <a:ext cx="8229600" cy="571500"/>
          </a:xfrm>
        </p:spPr>
        <p:txBody>
          <a:bodyPr rtlCol="0"/>
          <a:lstStyle/>
          <a:p>
            <a:pPr eaLnBrk="1" fontAlgn="auto" hangingPunct="1">
              <a:spcAft>
                <a:spcPts val="0"/>
              </a:spcAft>
              <a:defRPr/>
            </a:pPr>
            <a:r>
              <a:rPr lang="sl-SI" sz="2800" b="1" dirty="0">
                <a:solidFill>
                  <a:srgbClr val="FF0000"/>
                </a:solidFill>
                <a:latin typeface="+mn-lt"/>
              </a:rPr>
              <a:t>Psihosocialna tveganja na DM</a:t>
            </a:r>
          </a:p>
        </p:txBody>
      </p:sp>
      <p:sp>
        <p:nvSpPr>
          <p:cNvPr id="55298" name="Rectangle 3"/>
          <p:cNvSpPr>
            <a:spLocks noGrp="1"/>
          </p:cNvSpPr>
          <p:nvPr>
            <p:ph type="body" idx="1"/>
          </p:nvPr>
        </p:nvSpPr>
        <p:spPr>
          <a:xfrm>
            <a:off x="792163" y="1784350"/>
            <a:ext cx="9055100" cy="4483100"/>
          </a:xfrm>
        </p:spPr>
        <p:txBody>
          <a:bodyPr rtlCol="0">
            <a:normAutofit fontScale="92500" lnSpcReduction="10000"/>
          </a:bodyPr>
          <a:lstStyle/>
          <a:p>
            <a:pPr marL="0" indent="0" eaLnBrk="1" fontAlgn="auto" hangingPunct="1">
              <a:spcAft>
                <a:spcPts val="0"/>
              </a:spcAft>
              <a:buFont typeface="Wingdings 3" charset="2"/>
              <a:buNone/>
              <a:defRPr/>
            </a:pPr>
            <a:r>
              <a:rPr lang="sl-SI" altLang="sl-SI" sz="2000" b="1" dirty="0">
                <a:solidFill>
                  <a:srgbClr val="0070C0"/>
                </a:solidFill>
              </a:rPr>
              <a:t>Zakonske podlage za ukrepanje izhajajo iz 47. člena Zakona o delovnih razmerjih (Uradni list RS, št. </a:t>
            </a:r>
            <a:r>
              <a:rPr lang="sl-SI" altLang="sl-SI" sz="2000" b="1" dirty="0" smtClean="0">
                <a:solidFill>
                  <a:srgbClr val="0070C0"/>
                </a:solidFill>
              </a:rPr>
              <a:t>21/2013</a:t>
            </a:r>
            <a:r>
              <a:rPr lang="sl-SI" altLang="sl-SI" sz="2000" b="1" dirty="0">
                <a:solidFill>
                  <a:srgbClr val="0070C0"/>
                </a:solidFill>
              </a:rPr>
              <a:t>)</a:t>
            </a:r>
          </a:p>
          <a:p>
            <a:pPr marL="0" indent="0" eaLnBrk="1" fontAlgn="auto" hangingPunct="1">
              <a:spcAft>
                <a:spcPts val="0"/>
              </a:spcAft>
              <a:buFont typeface="Wingdings 3" charset="2"/>
              <a:buNone/>
              <a:defRPr/>
            </a:pPr>
            <a:r>
              <a:rPr lang="sl-SI" altLang="sl-SI" sz="2000" dirty="0">
                <a:solidFill>
                  <a:schemeClr val="tx1">
                    <a:lumMod val="75000"/>
                    <a:lumOff val="25000"/>
                  </a:schemeClr>
                </a:solidFill>
              </a:rPr>
              <a:t>Varovanje dostojanstva delavca pri delu:</a:t>
            </a:r>
          </a:p>
          <a:p>
            <a:pPr marL="0" indent="0" eaLnBrk="1" fontAlgn="auto" hangingPunct="1">
              <a:spcAft>
                <a:spcPts val="0"/>
              </a:spcAft>
              <a:buFont typeface="Wingdings 3" charset="2"/>
              <a:buNone/>
              <a:defRPr/>
            </a:pPr>
            <a:r>
              <a:rPr lang="sl-SI" altLang="sl-SI" sz="2000" dirty="0">
                <a:solidFill>
                  <a:schemeClr val="tx1">
                    <a:lumMod val="75000"/>
                    <a:lumOff val="25000"/>
                  </a:schemeClr>
                </a:solidFill>
              </a:rPr>
              <a:t>(1) Delodajalec je dolžan zagotavljati takšno delovno okolje, v katerem noben delavec ne bo izpostavljen spolnemu in drugemu nadlegovanju ali trpinčenju s strani delodajalca, predpostavljenih ali sodelavcev. V ta namen mora delodajalec sprejeti ustrezne ukrepe za zaščito delavcev pred spolnim in drugim nadlegovanjem ali pred trpinčenjem na delovnem mestu. </a:t>
            </a:r>
          </a:p>
          <a:p>
            <a:pPr marL="0" indent="0" eaLnBrk="1" fontAlgn="auto" hangingPunct="1">
              <a:spcAft>
                <a:spcPts val="0"/>
              </a:spcAft>
              <a:buFont typeface="Wingdings 3" charset="2"/>
              <a:buNone/>
              <a:defRPr/>
            </a:pPr>
            <a:r>
              <a:rPr lang="sl-SI" altLang="sl-SI" sz="2000" dirty="0">
                <a:solidFill>
                  <a:schemeClr val="tx1">
                    <a:lumMod val="75000"/>
                    <a:lumOff val="25000"/>
                  </a:schemeClr>
                </a:solidFill>
              </a:rPr>
              <a:t>(2) O sprejetih ukrepih iz prejšnjega odstavka mora delodajalec pisno obvestiti delavce na pri delodajalcu običajen način (npr. na določenem oglasnem mestu v poslovnih prostorih delodajalca ali z uporabo informacijske tehnologije). </a:t>
            </a:r>
          </a:p>
          <a:p>
            <a:pPr marL="0" indent="0" eaLnBrk="1" fontAlgn="auto" hangingPunct="1">
              <a:spcAft>
                <a:spcPts val="0"/>
              </a:spcAft>
              <a:buFont typeface="Wingdings 3" charset="2"/>
              <a:buNone/>
              <a:defRPr/>
            </a:pPr>
            <a:r>
              <a:rPr lang="sl-SI" altLang="sl-SI" sz="2000" dirty="0">
                <a:solidFill>
                  <a:schemeClr val="tx1">
                    <a:lumMod val="75000"/>
                    <a:lumOff val="25000"/>
                  </a:schemeClr>
                </a:solidFill>
              </a:rPr>
              <a:t>3) Če delavec v primeru spora navaja dejstva, ki opravičujejo domnevo, da je delodajalec ravnal v nasprotju s prvim odstavkom tega člena, je dokazno breme na strani delodajalca.</a:t>
            </a:r>
          </a:p>
          <a:p>
            <a:pPr marL="0" indent="0" eaLnBrk="1" fontAlgn="auto" hangingPunct="1">
              <a:spcAft>
                <a:spcPts val="0"/>
              </a:spcAft>
              <a:buFont typeface="Wingdings 3" charset="2"/>
              <a:buNone/>
              <a:defRPr/>
            </a:pPr>
            <a:endParaRPr lang="sl-SI" altLang="sl-SI" sz="2400" dirty="0">
              <a:solidFill>
                <a:schemeClr val="tx1">
                  <a:lumMod val="75000"/>
                  <a:lumOff val="25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grada vsebine 2"/>
          <p:cNvSpPr>
            <a:spLocks noGrp="1"/>
          </p:cNvSpPr>
          <p:nvPr>
            <p:ph idx="1"/>
          </p:nvPr>
        </p:nvSpPr>
        <p:spPr>
          <a:xfrm>
            <a:off x="498475" y="966788"/>
            <a:ext cx="8229600" cy="5332412"/>
          </a:xfrm>
        </p:spPr>
        <p:txBody>
          <a:bodyPr/>
          <a:lstStyle/>
          <a:p>
            <a:pPr marL="0" indent="0" eaLnBrk="1" hangingPunct="1">
              <a:buFont typeface="Wingdings 3" pitchFamily="18" charset="2"/>
              <a:buNone/>
            </a:pPr>
            <a:r>
              <a:rPr lang="sl-SI" altLang="sl-SI" sz="2000" b="1" smtClean="0">
                <a:solidFill>
                  <a:srgbClr val="FF0000"/>
                </a:solidFill>
              </a:rPr>
              <a:t>Zakonske podlage so tudi v 24. členu ZVDZ- 1</a:t>
            </a:r>
          </a:p>
          <a:p>
            <a:pPr marL="0" indent="0" eaLnBrk="1" hangingPunct="1">
              <a:buFont typeface="Wingdings 3" pitchFamily="18" charset="2"/>
              <a:buNone/>
            </a:pPr>
            <a:endParaRPr lang="sl-SI" altLang="sl-SI" sz="2000" smtClean="0"/>
          </a:p>
          <a:p>
            <a:pPr marL="0" indent="0" eaLnBrk="1" hangingPunct="1">
              <a:buFont typeface="Wingdings 3" pitchFamily="18" charset="2"/>
              <a:buNone/>
            </a:pPr>
            <a:r>
              <a:rPr lang="sl-SI" altLang="sl-SI" sz="2000" smtClean="0"/>
              <a:t>(nasilje, trpinčenje, nadlegovanje, psihosocialno tveganje)</a:t>
            </a:r>
          </a:p>
          <a:p>
            <a:pPr marL="0" indent="0" eaLnBrk="1" hangingPunct="1">
              <a:buFont typeface="Wingdings 3" pitchFamily="18" charset="2"/>
              <a:buNone/>
            </a:pPr>
            <a:endParaRPr lang="sl-SI" altLang="sl-SI" sz="2000" smtClean="0"/>
          </a:p>
          <a:p>
            <a:pPr marL="0" indent="0" eaLnBrk="1" hangingPunct="1">
              <a:buFont typeface="Wingdings 3" pitchFamily="18" charset="2"/>
              <a:buNone/>
            </a:pPr>
            <a:r>
              <a:rPr lang="sl-SI" altLang="sl-SI" sz="2000" smtClean="0"/>
              <a:t>Delodajalec mora sprejeti ukrepe za preprečevanje, odpravljanje in obvladovanje primerov nasilja, trpinčenja, nadlegovanja in drugih oblik psihosocialnega tveganja na delovnih mestih, ki lahko ogrozijo zdravje delavcev.</a:t>
            </a:r>
          </a:p>
          <a:p>
            <a:pPr marL="0" indent="0" eaLnBrk="1" hangingPunct="1">
              <a:buFont typeface="Wingdings 3" pitchFamily="18" charset="2"/>
              <a:buNone/>
            </a:pPr>
            <a:endParaRPr lang="sl-SI" altLang="sl-SI" sz="20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Naslov 1"/>
          <p:cNvSpPr>
            <a:spLocks noGrp="1"/>
          </p:cNvSpPr>
          <p:nvPr>
            <p:ph type="title"/>
          </p:nvPr>
        </p:nvSpPr>
        <p:spPr>
          <a:xfrm>
            <a:off x="533400" y="893763"/>
            <a:ext cx="8229600" cy="571500"/>
          </a:xfrm>
        </p:spPr>
        <p:txBody>
          <a:bodyPr/>
          <a:lstStyle/>
          <a:p>
            <a:pPr eaLnBrk="1" hangingPunct="1"/>
            <a:r>
              <a:rPr lang="sl-SI" altLang="sl-SI" sz="2800" b="1" smtClean="0">
                <a:solidFill>
                  <a:srgbClr val="FF0000"/>
                </a:solidFill>
              </a:rPr>
              <a:t>Obveznost delodajalca </a:t>
            </a:r>
          </a:p>
        </p:txBody>
      </p:sp>
      <p:sp>
        <p:nvSpPr>
          <p:cNvPr id="3" name="Ograda vsebine 2"/>
          <p:cNvSpPr>
            <a:spLocks noGrp="1"/>
          </p:cNvSpPr>
          <p:nvPr>
            <p:ph idx="1"/>
          </p:nvPr>
        </p:nvSpPr>
        <p:spPr>
          <a:xfrm>
            <a:off x="533400" y="1724025"/>
            <a:ext cx="8229600" cy="4668838"/>
          </a:xfrm>
        </p:spPr>
        <p:txBody>
          <a:bodyPr rtlCol="0">
            <a:normAutofit/>
          </a:bodyPr>
          <a:lstStyle/>
          <a:p>
            <a:pPr marL="0" indent="0" eaLnBrk="1" fontAlgn="auto" hangingPunct="1">
              <a:spcAft>
                <a:spcPts val="0"/>
              </a:spcAft>
              <a:buFont typeface="Wingdings 3" charset="2"/>
              <a:buNone/>
              <a:defRPr/>
            </a:pPr>
            <a:endParaRPr lang="sl-SI" sz="2400" dirty="0">
              <a:solidFill>
                <a:schemeClr val="tx1">
                  <a:lumMod val="75000"/>
                  <a:lumOff val="25000"/>
                </a:schemeClr>
              </a:solidFill>
            </a:endParaRPr>
          </a:p>
          <a:p>
            <a:pPr eaLnBrk="1" fontAlgn="auto" hangingPunct="1">
              <a:spcAft>
                <a:spcPts val="0"/>
              </a:spcAft>
              <a:buFont typeface="Wingdings 3" charset="2"/>
              <a:buChar char=""/>
              <a:defRPr/>
            </a:pPr>
            <a:r>
              <a:rPr lang="sl-SI" sz="2400" dirty="0">
                <a:solidFill>
                  <a:schemeClr val="tx1">
                    <a:lumMod val="75000"/>
                    <a:lumOff val="25000"/>
                  </a:schemeClr>
                </a:solidFill>
              </a:rPr>
              <a:t>Ugotoviti </a:t>
            </a:r>
            <a:r>
              <a:rPr lang="sl-SI" sz="2400" dirty="0" smtClean="0">
                <a:solidFill>
                  <a:schemeClr val="tx1">
                    <a:lumMod val="75000"/>
                    <a:lumOff val="25000"/>
                  </a:schemeClr>
                </a:solidFill>
              </a:rPr>
              <a:t>kakšno je tveganje </a:t>
            </a:r>
            <a:r>
              <a:rPr lang="sl-SI" sz="2400" dirty="0">
                <a:solidFill>
                  <a:schemeClr val="tx1">
                    <a:lumMod val="75000"/>
                    <a:lumOff val="25000"/>
                  </a:schemeClr>
                </a:solidFill>
              </a:rPr>
              <a:t>za trpinčenje, nadlegovanje in druge oblike psihosocialnega tveganja na delovnih mestih, ki lahko ogrozijo zdravje delavcev (anketa, vprašalnik, razgovor, …)</a:t>
            </a:r>
          </a:p>
          <a:p>
            <a:pPr marL="0" indent="0" eaLnBrk="1" fontAlgn="auto" hangingPunct="1">
              <a:spcAft>
                <a:spcPts val="0"/>
              </a:spcAft>
              <a:buFont typeface="Wingdings 3" charset="2"/>
              <a:buNone/>
              <a:defRPr/>
            </a:pPr>
            <a:endParaRPr lang="sl-SI" sz="2400" dirty="0">
              <a:solidFill>
                <a:schemeClr val="tx1">
                  <a:lumMod val="75000"/>
                  <a:lumOff val="25000"/>
                </a:schemeClr>
              </a:solidFill>
            </a:endParaRPr>
          </a:p>
          <a:p>
            <a:pPr eaLnBrk="1" fontAlgn="auto" hangingPunct="1">
              <a:spcAft>
                <a:spcPts val="0"/>
              </a:spcAft>
              <a:buFont typeface="Wingdings 3" charset="2"/>
              <a:buChar char=""/>
              <a:defRPr/>
            </a:pPr>
            <a:r>
              <a:rPr lang="sl-SI" sz="2400" dirty="0">
                <a:solidFill>
                  <a:schemeClr val="tx1">
                    <a:lumMod val="75000"/>
                    <a:lumOff val="25000"/>
                  </a:schemeClr>
                </a:solidFill>
              </a:rPr>
              <a:t>Priprava internega akta (pravilnik, …), obvezna predhodna seznanitev delavcev z aktom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p:cNvSpPr>
          <p:nvPr>
            <p:ph type="body" idx="1"/>
          </p:nvPr>
        </p:nvSpPr>
        <p:spPr>
          <a:xfrm>
            <a:off x="668338" y="1074738"/>
            <a:ext cx="8229600" cy="5145087"/>
          </a:xfrm>
        </p:spPr>
        <p:txBody>
          <a:bodyPr/>
          <a:lstStyle/>
          <a:p>
            <a:pPr eaLnBrk="1" hangingPunct="1">
              <a:lnSpc>
                <a:spcPct val="90000"/>
              </a:lnSpc>
              <a:buFont typeface="Arial" pitchFamily="34" charset="0"/>
              <a:buNone/>
            </a:pPr>
            <a:r>
              <a:rPr lang="sl-SI" altLang="sl-SI" sz="2000" b="1" smtClean="0">
                <a:solidFill>
                  <a:srgbClr val="FF0000"/>
                </a:solidFill>
              </a:rPr>
              <a:t>Kaj naj zajema interni akt?</a:t>
            </a:r>
          </a:p>
          <a:p>
            <a:pPr eaLnBrk="1" hangingPunct="1">
              <a:lnSpc>
                <a:spcPct val="90000"/>
              </a:lnSpc>
              <a:buFont typeface="Arial" pitchFamily="34" charset="0"/>
              <a:buNone/>
            </a:pPr>
            <a:endParaRPr lang="sl-SI" altLang="sl-SI" sz="2000" b="1" smtClean="0">
              <a:solidFill>
                <a:srgbClr val="FF0000"/>
              </a:solidFill>
            </a:endParaRPr>
          </a:p>
          <a:p>
            <a:pPr eaLnBrk="1" hangingPunct="1">
              <a:lnSpc>
                <a:spcPct val="90000"/>
              </a:lnSpc>
              <a:buFont typeface="Arial" pitchFamily="34" charset="0"/>
              <a:buNone/>
            </a:pPr>
            <a:r>
              <a:rPr lang="sl-SI" altLang="sl-SI" sz="2000" b="1" smtClean="0"/>
              <a:t>I. Osnovni namen in cilj:</a:t>
            </a:r>
          </a:p>
          <a:p>
            <a:pPr eaLnBrk="1" hangingPunct="1">
              <a:lnSpc>
                <a:spcPct val="90000"/>
              </a:lnSpc>
              <a:buFont typeface="Arial" pitchFamily="34" charset="0"/>
              <a:buNone/>
            </a:pPr>
            <a:endParaRPr lang="sl-SI" altLang="sl-SI" sz="2400" b="1" smtClean="0">
              <a:solidFill>
                <a:srgbClr val="FF0000"/>
              </a:solidFill>
            </a:endParaRPr>
          </a:p>
          <a:p>
            <a:pPr eaLnBrk="1" hangingPunct="1">
              <a:lnSpc>
                <a:spcPct val="90000"/>
              </a:lnSpc>
            </a:pPr>
            <a:r>
              <a:rPr lang="sl-SI" altLang="sl-SI" sz="2000" smtClean="0"/>
              <a:t>povečati ozaveščenost in razumevanje resnosti problemov spolnega in drugega nadlegovanja, trpinčenja v delovnem okolju, </a:t>
            </a:r>
          </a:p>
          <a:p>
            <a:pPr eaLnBrk="1" hangingPunct="1">
              <a:lnSpc>
                <a:spcPct val="90000"/>
              </a:lnSpc>
              <a:buFont typeface="Arial" pitchFamily="34" charset="0"/>
              <a:buNone/>
            </a:pPr>
            <a:endParaRPr lang="sl-SI" altLang="sl-SI" sz="2000" smtClean="0"/>
          </a:p>
          <a:p>
            <a:pPr eaLnBrk="1" hangingPunct="1">
              <a:lnSpc>
                <a:spcPct val="90000"/>
              </a:lnSpc>
            </a:pPr>
            <a:r>
              <a:rPr lang="sl-SI" altLang="sl-SI" sz="2000" smtClean="0"/>
              <a:t>pravočasno prepoznati tipične znake in pojave, ki lahko pokažejo na obstoj  spolnega in drugega nadlegovanja, trpinčenja v delovnem okolju,</a:t>
            </a:r>
          </a:p>
          <a:p>
            <a:pPr eaLnBrk="1" hangingPunct="1">
              <a:lnSpc>
                <a:spcPct val="90000"/>
              </a:lnSpc>
              <a:buFont typeface="Arial" pitchFamily="34" charset="0"/>
              <a:buNone/>
            </a:pPr>
            <a:endParaRPr lang="sl-SI" altLang="sl-SI" sz="2000" smtClean="0"/>
          </a:p>
          <a:p>
            <a:pPr eaLnBrk="1" hangingPunct="1">
              <a:lnSpc>
                <a:spcPct val="90000"/>
              </a:lnSpc>
            </a:pPr>
            <a:r>
              <a:rPr lang="sl-SI" altLang="sl-SI" sz="2000" smtClean="0"/>
              <a:t>zagotoviti delodajalcu in delavcem dokument za prepoznavanje, preprečevanje in obvladovanje problemov spolnega in drugega nadlegovanja, trpinčenja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p:cNvSpPr>
          <p:nvPr>
            <p:ph type="body" idx="1"/>
          </p:nvPr>
        </p:nvSpPr>
        <p:spPr>
          <a:xfrm>
            <a:off x="409575" y="1204913"/>
            <a:ext cx="9437688" cy="5073650"/>
          </a:xfrm>
        </p:spPr>
        <p:txBody>
          <a:bodyPr rtlCol="0">
            <a:normAutofit/>
          </a:bodyPr>
          <a:lstStyle/>
          <a:p>
            <a:pPr eaLnBrk="1" fontAlgn="auto" hangingPunct="1">
              <a:spcAft>
                <a:spcPts val="0"/>
              </a:spcAft>
              <a:buFont typeface="Arial" charset="0"/>
              <a:buChar char="•"/>
              <a:defRPr/>
            </a:pPr>
            <a:r>
              <a:rPr lang="sl-SI" sz="2000" dirty="0">
                <a:solidFill>
                  <a:schemeClr val="tx1">
                    <a:lumMod val="75000"/>
                    <a:lumOff val="25000"/>
                  </a:schemeClr>
                </a:solidFill>
              </a:rPr>
              <a:t>Način objave akta, na običajen način za delodajalca, obvezna predhodna seznanitev in odobritev s strani sindikata, če so delavci organizirani v sindikatu</a:t>
            </a:r>
          </a:p>
          <a:p>
            <a:pPr marL="0" indent="0" eaLnBrk="1" fontAlgn="auto" hangingPunct="1">
              <a:spcAft>
                <a:spcPts val="0"/>
              </a:spcAft>
              <a:buFont typeface="Wingdings 3" charset="2"/>
              <a:buNone/>
              <a:defRPr/>
            </a:pPr>
            <a:endParaRPr lang="sl-SI" sz="2000" dirty="0">
              <a:solidFill>
                <a:schemeClr val="tx1">
                  <a:lumMod val="75000"/>
                  <a:lumOff val="25000"/>
                </a:schemeClr>
              </a:solidFill>
            </a:endParaRPr>
          </a:p>
          <a:p>
            <a:pPr marL="0" indent="0" eaLnBrk="1" fontAlgn="auto" hangingPunct="1">
              <a:spcAft>
                <a:spcPts val="0"/>
              </a:spcAft>
              <a:buFont typeface="Wingdings 3" charset="2"/>
              <a:buNone/>
              <a:defRPr/>
            </a:pPr>
            <a:r>
              <a:rPr lang="sl-SI" sz="2000" dirty="0">
                <a:solidFill>
                  <a:srgbClr val="FF0000"/>
                </a:solidFill>
              </a:rPr>
              <a:t>Zaključek: </a:t>
            </a:r>
          </a:p>
          <a:p>
            <a:pPr eaLnBrk="1" fontAlgn="auto" hangingPunct="1">
              <a:spcAft>
                <a:spcPts val="0"/>
              </a:spcAft>
              <a:buFont typeface="Arial" panose="020B0604020202020204" pitchFamily="34" charset="0"/>
              <a:buChar char="•"/>
              <a:defRPr/>
            </a:pPr>
            <a:r>
              <a:rPr lang="sl-SI" sz="2000" dirty="0">
                <a:solidFill>
                  <a:schemeClr val="tx1">
                    <a:lumMod val="75000"/>
                    <a:lumOff val="25000"/>
                  </a:schemeClr>
                </a:solidFill>
              </a:rPr>
              <a:t>Zakaj moramo ukrepati in ne dopuščati teh pojavov?</a:t>
            </a:r>
          </a:p>
          <a:p>
            <a:pPr eaLnBrk="1" fontAlgn="auto" hangingPunct="1">
              <a:spcAft>
                <a:spcPts val="0"/>
              </a:spcAft>
              <a:buFont typeface="Arial" panose="020B0604020202020204" pitchFamily="34" charset="0"/>
              <a:buChar char="•"/>
              <a:defRPr/>
            </a:pPr>
            <a:r>
              <a:rPr lang="sl-SI" sz="2000" dirty="0">
                <a:solidFill>
                  <a:schemeClr val="tx1">
                    <a:lumMod val="75000"/>
                    <a:lumOff val="25000"/>
                  </a:schemeClr>
                </a:solidFill>
              </a:rPr>
              <a:t>Ekonomske posledice, druge posledice </a:t>
            </a:r>
          </a:p>
          <a:p>
            <a:pPr eaLnBrk="1" fontAlgn="auto" hangingPunct="1">
              <a:spcAft>
                <a:spcPts val="0"/>
              </a:spcAft>
              <a:buFont typeface="Arial" charset="0"/>
              <a:buChar char="•"/>
              <a:defRPr/>
            </a:pPr>
            <a:r>
              <a:rPr lang="sl-SI" sz="2000" dirty="0">
                <a:solidFill>
                  <a:schemeClr val="tx1">
                    <a:lumMod val="75000"/>
                    <a:lumOff val="25000"/>
                  </a:schemeClr>
                </a:solidFill>
              </a:rPr>
              <a:t>Pozornost na pojave lažnega </a:t>
            </a:r>
            <a:r>
              <a:rPr lang="sl-SI" sz="2000" dirty="0" err="1">
                <a:solidFill>
                  <a:schemeClr val="tx1">
                    <a:lumMod val="75000"/>
                    <a:lumOff val="25000"/>
                  </a:schemeClr>
                </a:solidFill>
              </a:rPr>
              <a:t>mobinga</a:t>
            </a:r>
            <a:r>
              <a:rPr lang="sl-SI" sz="2000" dirty="0">
                <a:solidFill>
                  <a:schemeClr val="tx1">
                    <a:lumMod val="75000"/>
                    <a:lumOff val="25000"/>
                  </a:schemeClr>
                </a:solidFill>
              </a:rPr>
              <a:t>, …</a:t>
            </a:r>
          </a:p>
          <a:p>
            <a:pPr eaLnBrk="1" fontAlgn="auto" hangingPunct="1">
              <a:spcAft>
                <a:spcPts val="0"/>
              </a:spcAft>
              <a:buFont typeface="Arial" charset="0"/>
              <a:buChar char="•"/>
              <a:defRPr/>
            </a:pPr>
            <a:r>
              <a:rPr lang="sl-SI" sz="2000" dirty="0">
                <a:solidFill>
                  <a:schemeClr val="tx1">
                    <a:lumMod val="75000"/>
                    <a:lumOff val="25000"/>
                  </a:schemeClr>
                </a:solidFill>
              </a:rPr>
              <a:t>Osveščanje delavcev,</a:t>
            </a:r>
          </a:p>
          <a:p>
            <a:pPr eaLnBrk="1" fontAlgn="auto" hangingPunct="1">
              <a:spcAft>
                <a:spcPts val="0"/>
              </a:spcAft>
              <a:buFont typeface="Arial" charset="0"/>
              <a:buChar char="•"/>
              <a:defRPr/>
            </a:pPr>
            <a:r>
              <a:rPr lang="sl-SI" sz="2000" dirty="0">
                <a:solidFill>
                  <a:schemeClr val="tx1">
                    <a:lumMod val="75000"/>
                    <a:lumOff val="25000"/>
                  </a:schemeClr>
                </a:solidFill>
              </a:rPr>
              <a:t>Dnevnik o </a:t>
            </a:r>
            <a:r>
              <a:rPr lang="sl-SI" sz="2000" dirty="0" err="1">
                <a:solidFill>
                  <a:schemeClr val="tx1">
                    <a:lumMod val="75000"/>
                    <a:lumOff val="25000"/>
                  </a:schemeClr>
                </a:solidFill>
              </a:rPr>
              <a:t>mobingu</a:t>
            </a:r>
            <a:r>
              <a:rPr lang="sl-SI" sz="2000" dirty="0">
                <a:solidFill>
                  <a:schemeClr val="tx1">
                    <a:lumMod val="75000"/>
                    <a:lumOff val="25000"/>
                  </a:schemeClr>
                </a:solidFill>
              </a:rPr>
              <a:t> </a:t>
            </a:r>
          </a:p>
          <a:p>
            <a:pPr eaLnBrk="1" fontAlgn="auto" hangingPunct="1">
              <a:spcAft>
                <a:spcPts val="0"/>
              </a:spcAft>
              <a:buFont typeface="Arial" charset="0"/>
              <a:buChar char="•"/>
              <a:defRPr/>
            </a:pPr>
            <a:endParaRPr lang="sl-SI" sz="2400" dirty="0">
              <a:solidFill>
                <a:schemeClr val="tx1">
                  <a:lumMod val="75000"/>
                  <a:lumOff val="25000"/>
                </a:schemeClr>
              </a:solidFill>
            </a:endParaRPr>
          </a:p>
          <a:p>
            <a:pPr eaLnBrk="1" fontAlgn="auto" hangingPunct="1">
              <a:spcAft>
                <a:spcPts val="0"/>
              </a:spcAft>
              <a:buFont typeface="Arial" charset="0"/>
              <a:buChar char="•"/>
              <a:defRPr/>
            </a:pPr>
            <a:endParaRPr lang="sl-SI" sz="2400" dirty="0">
              <a:solidFill>
                <a:schemeClr val="tx1">
                  <a:lumMod val="75000"/>
                  <a:lumOff val="2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slov 3"/>
          <p:cNvSpPr>
            <a:spLocks noGrp="1"/>
          </p:cNvSpPr>
          <p:nvPr>
            <p:ph type="ctrTitle"/>
          </p:nvPr>
        </p:nvSpPr>
        <p:spPr>
          <a:xfrm>
            <a:off x="2166938" y="1628775"/>
            <a:ext cx="7772400" cy="2509838"/>
          </a:xfrm>
        </p:spPr>
        <p:txBody>
          <a:bodyPr/>
          <a:lstStyle/>
          <a:p>
            <a:pPr algn="ctr" eaLnBrk="1" hangingPunct="1"/>
            <a:r>
              <a:rPr lang="sl-SI" altLang="sl-SI" sz="3200" b="1" smtClean="0">
                <a:solidFill>
                  <a:srgbClr val="FF0000"/>
                </a:solidFill>
              </a:rPr>
              <a:t>Načrtovanje in uvajanje programov promocije zdravja (PZD)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855663" y="963613"/>
            <a:ext cx="8229600" cy="571500"/>
          </a:xfrm>
        </p:spPr>
        <p:txBody>
          <a:bodyPr rtlCol="0"/>
          <a:lstStyle/>
          <a:p>
            <a:pPr eaLnBrk="1" fontAlgn="auto" hangingPunct="1">
              <a:spcAft>
                <a:spcPts val="0"/>
              </a:spcAft>
              <a:defRPr/>
            </a:pPr>
            <a:r>
              <a:rPr lang="sl-SI" sz="2800" b="1" dirty="0">
                <a:solidFill>
                  <a:srgbClr val="FF0000"/>
                </a:solidFill>
                <a:latin typeface="+mn-lt"/>
              </a:rPr>
              <a:t>PROMOCIJA ZDRAVJA NA DELOVNEM MESTU </a:t>
            </a:r>
          </a:p>
        </p:txBody>
      </p:sp>
      <p:sp>
        <p:nvSpPr>
          <p:cNvPr id="45059" name="Rectangle 3"/>
          <p:cNvSpPr>
            <a:spLocks noGrp="1"/>
          </p:cNvSpPr>
          <p:nvPr>
            <p:ph type="body" idx="1"/>
          </p:nvPr>
        </p:nvSpPr>
        <p:spPr>
          <a:xfrm>
            <a:off x="855663" y="1736725"/>
            <a:ext cx="8229600" cy="4483100"/>
          </a:xfrm>
        </p:spPr>
        <p:txBody>
          <a:bodyPr rtlCol="0">
            <a:normAutofit/>
          </a:bodyPr>
          <a:lstStyle/>
          <a:p>
            <a:pPr marL="0" indent="0" eaLnBrk="1" fontAlgn="auto" hangingPunct="1">
              <a:spcAft>
                <a:spcPts val="0"/>
              </a:spcAft>
              <a:buFont typeface="Wingdings 3" charset="2"/>
              <a:buNone/>
              <a:defRPr/>
            </a:pPr>
            <a:r>
              <a:rPr lang="sl-SI" sz="2000" dirty="0">
                <a:solidFill>
                  <a:schemeClr val="tx1">
                    <a:lumMod val="75000"/>
                    <a:lumOff val="25000"/>
                  </a:schemeClr>
                </a:solidFill>
              </a:rPr>
              <a:t>Zakaj je potrebno načrtovati in izvajati PZD: Zakonska zahteva iz ZVZD-1 in dodana vrednost</a:t>
            </a:r>
          </a:p>
          <a:p>
            <a:pPr eaLnBrk="1" fontAlgn="auto" hangingPunct="1">
              <a:spcAft>
                <a:spcPts val="0"/>
              </a:spcAft>
              <a:buFontTx/>
              <a:buChar char="-"/>
              <a:defRPr/>
            </a:pPr>
            <a:r>
              <a:rPr lang="sl-SI" sz="2000" dirty="0">
                <a:solidFill>
                  <a:schemeClr val="tx1">
                    <a:lumMod val="75000"/>
                    <a:lumOff val="25000"/>
                  </a:schemeClr>
                </a:solidFill>
              </a:rPr>
              <a:t>Promocija zdravja v delovnem okolju</a:t>
            </a:r>
          </a:p>
          <a:p>
            <a:pPr eaLnBrk="1" fontAlgn="auto" hangingPunct="1">
              <a:spcAft>
                <a:spcPts val="0"/>
              </a:spcAft>
              <a:buFontTx/>
              <a:buChar char="-"/>
              <a:defRPr/>
            </a:pPr>
            <a:r>
              <a:rPr lang="sl-SI" sz="2000" dirty="0">
                <a:solidFill>
                  <a:schemeClr val="tx1">
                    <a:lumMod val="75000"/>
                    <a:lumOff val="25000"/>
                  </a:schemeClr>
                </a:solidFill>
              </a:rPr>
              <a:t>Bistveni cilj PZD po Resoluciji o nacionalnem programu varnosti in zdravja pri delu:</a:t>
            </a:r>
          </a:p>
          <a:p>
            <a:pPr eaLnBrk="1" fontAlgn="auto" hangingPunct="1">
              <a:spcAft>
                <a:spcPts val="0"/>
              </a:spcAft>
              <a:buFont typeface="Wingdings" pitchFamily="2" charset="2"/>
              <a:buChar char="ü"/>
              <a:defRPr/>
            </a:pPr>
            <a:r>
              <a:rPr lang="sl-SI" sz="2000" dirty="0">
                <a:solidFill>
                  <a:schemeClr val="tx1">
                    <a:lumMod val="75000"/>
                    <a:lumOff val="25000"/>
                  </a:schemeClr>
                </a:solidFill>
              </a:rPr>
              <a:t>delavcem omogočiti zdravo in varno delovno okolje</a:t>
            </a:r>
          </a:p>
          <a:p>
            <a:pPr eaLnBrk="1" fontAlgn="auto" hangingPunct="1">
              <a:spcAft>
                <a:spcPts val="0"/>
              </a:spcAft>
              <a:buFont typeface="Wingdings" pitchFamily="2" charset="2"/>
              <a:buChar char="ü"/>
              <a:defRPr/>
            </a:pPr>
            <a:r>
              <a:rPr lang="sl-SI" sz="2000" dirty="0">
                <a:solidFill>
                  <a:schemeClr val="tx1">
                    <a:lumMod val="75000"/>
                    <a:lumOff val="25000"/>
                  </a:schemeClr>
                </a:solidFill>
              </a:rPr>
              <a:t>ohranjati delovno sposobnost in zmanjšati prezgodnje upokojevanje in pretirano odsotnost z dela zaradi bolezni</a:t>
            </a:r>
          </a:p>
          <a:p>
            <a:pPr eaLnBrk="1" fontAlgn="auto" hangingPunct="1">
              <a:spcAft>
                <a:spcPts val="0"/>
              </a:spcAft>
              <a:buFont typeface="Wingdings" pitchFamily="2" charset="2"/>
              <a:buChar char="ü"/>
              <a:defRPr/>
            </a:pPr>
            <a:r>
              <a:rPr lang="sl-SI" sz="2000" dirty="0">
                <a:solidFill>
                  <a:schemeClr val="tx1">
                    <a:lumMod val="75000"/>
                    <a:lumOff val="25000"/>
                  </a:schemeClr>
                </a:solidFill>
              </a:rPr>
              <a:t>Preprečiti poklicne bolezni ali bolezni, ki bi jih povzročilo ali nanje vplivalo delo, okolje, življenjski stil ali socialne determinante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206375" y="987425"/>
            <a:ext cx="8229600" cy="571500"/>
          </a:xfrm>
        </p:spPr>
        <p:txBody>
          <a:bodyPr rtlCol="0"/>
          <a:lstStyle/>
          <a:p>
            <a:pPr eaLnBrk="1" fontAlgn="auto" hangingPunct="1">
              <a:spcAft>
                <a:spcPts val="0"/>
              </a:spcAft>
              <a:defRPr/>
            </a:pPr>
            <a:r>
              <a:rPr lang="sl-SI" sz="2800" b="1" dirty="0">
                <a:solidFill>
                  <a:srgbClr val="FF0000"/>
                </a:solidFill>
                <a:latin typeface="+mn-lt"/>
              </a:rPr>
              <a:t>Prednosti PZD</a:t>
            </a:r>
          </a:p>
        </p:txBody>
      </p:sp>
      <p:sp>
        <p:nvSpPr>
          <p:cNvPr id="46083" name="Rectangle 3"/>
          <p:cNvSpPr>
            <a:spLocks noGrp="1"/>
          </p:cNvSpPr>
          <p:nvPr>
            <p:ph type="body" idx="1"/>
          </p:nvPr>
        </p:nvSpPr>
        <p:spPr>
          <a:xfrm>
            <a:off x="481013" y="1819275"/>
            <a:ext cx="8229600" cy="4483100"/>
          </a:xfrm>
        </p:spPr>
        <p:txBody>
          <a:bodyPr rtlCol="0">
            <a:normAutofit lnSpcReduction="10000"/>
          </a:bodyPr>
          <a:lstStyle/>
          <a:p>
            <a:pPr marL="0" indent="0" eaLnBrk="1" fontAlgn="auto" hangingPunct="1">
              <a:spcAft>
                <a:spcPts val="0"/>
              </a:spcAft>
              <a:buFont typeface="Wingdings 3" charset="2"/>
              <a:buNone/>
              <a:defRPr/>
            </a:pPr>
            <a:r>
              <a:rPr lang="sl-SI" sz="2000" dirty="0">
                <a:solidFill>
                  <a:schemeClr val="tx1">
                    <a:lumMod val="75000"/>
                    <a:lumOff val="25000"/>
                  </a:schemeClr>
                </a:solidFill>
              </a:rPr>
              <a:t>Pričakovane koristi za delodajalca in za delavce. Posledično lahko pričakujemo:</a:t>
            </a:r>
          </a:p>
          <a:p>
            <a:pPr eaLnBrk="1" fontAlgn="auto" hangingPunct="1">
              <a:spcAft>
                <a:spcPts val="0"/>
              </a:spcAft>
              <a:buFontTx/>
              <a:buChar char="-"/>
              <a:defRPr/>
            </a:pPr>
            <a:r>
              <a:rPr lang="sl-SI" dirty="0">
                <a:solidFill>
                  <a:schemeClr val="tx1"/>
                </a:solidFill>
              </a:rPr>
              <a:t>Zmanjšanje stroškov povezanih z bolniškimi odsotnostmi in povezanih z boleznimi</a:t>
            </a:r>
          </a:p>
          <a:p>
            <a:pPr eaLnBrk="1" fontAlgn="auto" hangingPunct="1">
              <a:spcAft>
                <a:spcPts val="0"/>
              </a:spcAft>
              <a:buFontTx/>
              <a:buChar char="-"/>
              <a:defRPr/>
            </a:pPr>
            <a:r>
              <a:rPr lang="sl-SI" dirty="0">
                <a:solidFill>
                  <a:schemeClr val="tx1"/>
                </a:solidFill>
              </a:rPr>
              <a:t>Zmanjšanje bolniškega </a:t>
            </a:r>
            <a:r>
              <a:rPr lang="sl-SI" dirty="0" err="1">
                <a:solidFill>
                  <a:schemeClr val="tx1"/>
                </a:solidFill>
              </a:rPr>
              <a:t>staleža</a:t>
            </a:r>
            <a:endParaRPr lang="sl-SI" dirty="0">
              <a:solidFill>
                <a:schemeClr val="tx1"/>
              </a:solidFill>
            </a:endParaRPr>
          </a:p>
          <a:p>
            <a:pPr eaLnBrk="1" fontAlgn="auto" hangingPunct="1">
              <a:spcAft>
                <a:spcPts val="0"/>
              </a:spcAft>
              <a:buFontTx/>
              <a:buChar char="-"/>
              <a:defRPr/>
            </a:pPr>
            <a:r>
              <a:rPr lang="sl-SI" dirty="0">
                <a:solidFill>
                  <a:schemeClr val="tx1"/>
                </a:solidFill>
              </a:rPr>
              <a:t>Zmanjšanje delovne invalidnosti</a:t>
            </a:r>
          </a:p>
          <a:p>
            <a:pPr eaLnBrk="1" fontAlgn="auto" hangingPunct="1">
              <a:spcAft>
                <a:spcPts val="0"/>
              </a:spcAft>
              <a:buFontTx/>
              <a:buChar char="-"/>
              <a:defRPr/>
            </a:pPr>
            <a:r>
              <a:rPr lang="sl-SI" dirty="0">
                <a:solidFill>
                  <a:schemeClr val="tx1"/>
                </a:solidFill>
              </a:rPr>
              <a:t>Zmanjšanje </a:t>
            </a:r>
            <a:r>
              <a:rPr lang="sl-SI" dirty="0" err="1">
                <a:solidFill>
                  <a:schemeClr val="tx1"/>
                </a:solidFill>
              </a:rPr>
              <a:t>fluktuacije</a:t>
            </a:r>
            <a:r>
              <a:rPr lang="sl-SI" dirty="0">
                <a:solidFill>
                  <a:schemeClr val="tx1"/>
                </a:solidFill>
              </a:rPr>
              <a:t> delovne sile</a:t>
            </a:r>
          </a:p>
          <a:p>
            <a:pPr eaLnBrk="1" fontAlgn="auto" hangingPunct="1">
              <a:spcAft>
                <a:spcPts val="0"/>
              </a:spcAft>
              <a:buFontTx/>
              <a:buChar char="-"/>
              <a:defRPr/>
            </a:pPr>
            <a:r>
              <a:rPr lang="sl-SI" dirty="0">
                <a:solidFill>
                  <a:schemeClr val="tx1"/>
                </a:solidFill>
              </a:rPr>
              <a:t>Povečanje produktivnosti</a:t>
            </a:r>
          </a:p>
          <a:p>
            <a:pPr eaLnBrk="1" fontAlgn="auto" hangingPunct="1">
              <a:spcAft>
                <a:spcPts val="0"/>
              </a:spcAft>
              <a:buFontTx/>
              <a:buChar char="-"/>
              <a:defRPr/>
            </a:pPr>
            <a:r>
              <a:rPr lang="sl-SI" dirty="0">
                <a:solidFill>
                  <a:schemeClr val="tx1"/>
                </a:solidFill>
              </a:rPr>
              <a:t>Povečanje zadovoljstva zaposlenih </a:t>
            </a:r>
          </a:p>
          <a:p>
            <a:pPr eaLnBrk="1" fontAlgn="auto" hangingPunct="1">
              <a:spcAft>
                <a:spcPts val="0"/>
              </a:spcAft>
              <a:buFontTx/>
              <a:buChar char="-"/>
              <a:defRPr/>
            </a:pPr>
            <a:r>
              <a:rPr lang="sl-SI" dirty="0" smtClean="0">
                <a:solidFill>
                  <a:schemeClr val="tx1"/>
                </a:solidFill>
              </a:rPr>
              <a:t>Izboljšanje ugleda strank</a:t>
            </a:r>
          </a:p>
          <a:p>
            <a:pPr marL="0" indent="0" eaLnBrk="1" fontAlgn="auto" hangingPunct="1">
              <a:spcAft>
                <a:spcPts val="0"/>
              </a:spcAft>
              <a:buFont typeface="Wingdings 3" charset="2"/>
              <a:buNone/>
              <a:defRPr/>
            </a:pPr>
            <a:r>
              <a:rPr lang="sl-SI" sz="2000" dirty="0" smtClean="0">
                <a:solidFill>
                  <a:schemeClr val="tx1"/>
                </a:solidFill>
              </a:rPr>
              <a:t>Dokazano je, da je z vsakim evrom, vloženim v zdravje zaposlenih mogoče prihraniti od 2,50 – 10,00 EUR.  </a:t>
            </a:r>
            <a:endParaRPr lang="sl-SI" sz="20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561975" y="881063"/>
            <a:ext cx="8229600" cy="571500"/>
          </a:xfrm>
        </p:spPr>
        <p:txBody>
          <a:bodyPr rtlCol="0"/>
          <a:lstStyle/>
          <a:p>
            <a:pPr eaLnBrk="1" fontAlgn="auto" hangingPunct="1">
              <a:spcAft>
                <a:spcPts val="0"/>
              </a:spcAft>
              <a:defRPr/>
            </a:pPr>
            <a:r>
              <a:rPr lang="sl-SI" sz="2800" dirty="0">
                <a:solidFill>
                  <a:srgbClr val="FF0000"/>
                </a:solidFill>
                <a:latin typeface="+mn-lt"/>
              </a:rPr>
              <a:t>Načrt PZD</a:t>
            </a:r>
          </a:p>
        </p:txBody>
      </p:sp>
      <p:sp>
        <p:nvSpPr>
          <p:cNvPr id="73730" name="Rectangle 3"/>
          <p:cNvSpPr>
            <a:spLocks noGrp="1"/>
          </p:cNvSpPr>
          <p:nvPr>
            <p:ph type="body" idx="1"/>
          </p:nvPr>
        </p:nvSpPr>
        <p:spPr>
          <a:xfrm>
            <a:off x="561975" y="1701800"/>
            <a:ext cx="8229600" cy="4483100"/>
          </a:xfrm>
        </p:spPr>
        <p:txBody>
          <a:bodyPr rtlCol="0">
            <a:normAutofit lnSpcReduction="10000"/>
          </a:bodyPr>
          <a:lstStyle/>
          <a:p>
            <a:pPr marL="609600" indent="-609600" eaLnBrk="1" fontAlgn="auto" hangingPunct="1">
              <a:spcAft>
                <a:spcPts val="0"/>
              </a:spcAft>
              <a:buFont typeface="Wingdings 3" charset="2"/>
              <a:buNone/>
              <a:defRPr/>
            </a:pPr>
            <a:r>
              <a:rPr lang="sl-SI" altLang="sl-SI" sz="2400" dirty="0">
                <a:solidFill>
                  <a:schemeClr val="tx1">
                    <a:lumMod val="75000"/>
                    <a:lumOff val="25000"/>
                  </a:schemeClr>
                </a:solidFill>
              </a:rPr>
              <a:t>Kako pripravimo načrt PZD?</a:t>
            </a:r>
          </a:p>
          <a:p>
            <a:pPr marL="609600" indent="-609600" eaLnBrk="1" fontAlgn="auto" hangingPunct="1">
              <a:spcAft>
                <a:spcPts val="0"/>
              </a:spcAft>
              <a:buFont typeface="Wingdings 3" charset="2"/>
              <a:buNone/>
              <a:defRPr/>
            </a:pPr>
            <a:endParaRPr lang="sl-SI" altLang="sl-SI" sz="2400" dirty="0">
              <a:solidFill>
                <a:schemeClr val="tx1">
                  <a:lumMod val="75000"/>
                  <a:lumOff val="25000"/>
                </a:schemeClr>
              </a:solidFill>
            </a:endParaRPr>
          </a:p>
          <a:p>
            <a:pPr marL="609600" indent="-609600" eaLnBrk="1" fontAlgn="auto" hangingPunct="1">
              <a:spcAft>
                <a:spcPts val="0"/>
              </a:spcAft>
              <a:buFont typeface="Wingdings 3" charset="2"/>
              <a:buNone/>
              <a:defRPr/>
            </a:pPr>
            <a:r>
              <a:rPr lang="sl-SI" altLang="sl-SI" sz="2400" dirty="0">
                <a:solidFill>
                  <a:schemeClr val="tx1">
                    <a:lumMod val="75000"/>
                    <a:lumOff val="25000"/>
                  </a:schemeClr>
                </a:solidFill>
              </a:rPr>
              <a:t>1. Pridobitev podatkov o zdravstvenem stanju zaposlenih težavah, drugi relevantni podatki: </a:t>
            </a:r>
          </a:p>
          <a:p>
            <a:pPr marL="609600" indent="-609600" eaLnBrk="1" fontAlgn="auto" hangingPunct="1">
              <a:spcAft>
                <a:spcPts val="0"/>
              </a:spcAft>
              <a:buFont typeface="Wingdings 3" charset="2"/>
              <a:buChar char=""/>
              <a:defRPr/>
            </a:pPr>
            <a:r>
              <a:rPr lang="sl-SI" altLang="sl-SI" sz="2400" dirty="0">
                <a:solidFill>
                  <a:schemeClr val="tx1">
                    <a:lumMod val="75000"/>
                    <a:lumOff val="25000"/>
                  </a:schemeClr>
                </a:solidFill>
              </a:rPr>
              <a:t>Podatki o poškodbah pri delu</a:t>
            </a:r>
          </a:p>
          <a:p>
            <a:pPr marL="609600" indent="-609600" eaLnBrk="1" fontAlgn="auto" hangingPunct="1">
              <a:spcAft>
                <a:spcPts val="0"/>
              </a:spcAft>
              <a:buFont typeface="Wingdings 3" charset="2"/>
              <a:buChar char=""/>
              <a:defRPr/>
            </a:pPr>
            <a:r>
              <a:rPr lang="sl-SI" altLang="sl-SI" sz="2400" dirty="0">
                <a:solidFill>
                  <a:schemeClr val="tx1">
                    <a:lumMod val="75000"/>
                    <a:lumOff val="25000"/>
                  </a:schemeClr>
                </a:solidFill>
              </a:rPr>
              <a:t>Podatki o delovnih invalidih</a:t>
            </a:r>
          </a:p>
          <a:p>
            <a:pPr marL="609600" indent="-609600" eaLnBrk="1" fontAlgn="auto" hangingPunct="1">
              <a:spcAft>
                <a:spcPts val="0"/>
              </a:spcAft>
              <a:buFont typeface="Wingdings 3" charset="2"/>
              <a:buChar char=""/>
              <a:defRPr/>
            </a:pPr>
            <a:r>
              <a:rPr lang="sl-SI" altLang="sl-SI" sz="2400" dirty="0">
                <a:solidFill>
                  <a:schemeClr val="tx1">
                    <a:lumMod val="75000"/>
                    <a:lumOff val="25000"/>
                  </a:schemeClr>
                </a:solidFill>
              </a:rPr>
              <a:t>Podatki o začasni odsotnosti z dela zaradi bolezni, poškodb in drugih zdravstvenih vzrokih</a:t>
            </a:r>
          </a:p>
          <a:p>
            <a:pPr marL="609600" indent="-609600" eaLnBrk="1" fontAlgn="auto" hangingPunct="1">
              <a:spcAft>
                <a:spcPts val="0"/>
              </a:spcAft>
              <a:buFont typeface="Wingdings 3" charset="2"/>
              <a:buChar char=""/>
              <a:defRPr/>
            </a:pPr>
            <a:r>
              <a:rPr lang="sl-SI" altLang="sl-SI" sz="2400" dirty="0">
                <a:solidFill>
                  <a:schemeClr val="tx1">
                    <a:lumMod val="75000"/>
                    <a:lumOff val="25000"/>
                  </a:schemeClr>
                </a:solidFill>
              </a:rPr>
              <a:t>Anketa med delavci ali razgovor </a:t>
            </a:r>
          </a:p>
          <a:p>
            <a:pPr marL="609600" indent="-609600" eaLnBrk="1" fontAlgn="auto" hangingPunct="1">
              <a:spcAft>
                <a:spcPts val="0"/>
              </a:spcAft>
              <a:buFont typeface="Wingdings 3" charset="2"/>
              <a:buChar char=""/>
              <a:defRPr/>
            </a:pPr>
            <a:r>
              <a:rPr lang="sl-SI" altLang="sl-SI" sz="2400" dirty="0">
                <a:solidFill>
                  <a:schemeClr val="tx1">
                    <a:lumMod val="75000"/>
                    <a:lumOff val="25000"/>
                  </a:schemeClr>
                </a:solidFill>
              </a:rPr>
              <a:t>Izjava o varnosti z oceno tveganja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p:cNvSpPr>
          <p:nvPr>
            <p:ph type="body" idx="1"/>
          </p:nvPr>
        </p:nvSpPr>
        <p:spPr>
          <a:xfrm>
            <a:off x="762000" y="1085850"/>
            <a:ext cx="8229600" cy="5145088"/>
          </a:xfrm>
        </p:spPr>
        <p:txBody>
          <a:bodyPr/>
          <a:lstStyle/>
          <a:p>
            <a:pPr eaLnBrk="1" hangingPunct="1">
              <a:buFont typeface="Arial" pitchFamily="34" charset="0"/>
              <a:buNone/>
            </a:pPr>
            <a:r>
              <a:rPr lang="sl-SI" altLang="sl-SI" sz="2400" smtClean="0"/>
              <a:t>2. Na podlagi zbranih podatkov določimo specifično zdravstveno težavo/težave, povezave z zdravjem, škodljivosti, katere cilje želimo doseči (kratkoročni, dolgoročni)</a:t>
            </a:r>
          </a:p>
          <a:p>
            <a:pPr eaLnBrk="1" hangingPunct="1">
              <a:buFont typeface="Arial" pitchFamily="34" charset="0"/>
              <a:buNone/>
            </a:pPr>
            <a:endParaRPr lang="sl-SI" altLang="sl-SI" sz="2400" smtClean="0"/>
          </a:p>
          <a:p>
            <a:pPr eaLnBrk="1" hangingPunct="1">
              <a:buFont typeface="Arial" pitchFamily="34" charset="0"/>
              <a:buNone/>
            </a:pPr>
            <a:r>
              <a:rPr lang="sl-SI" altLang="sl-SI" sz="2400" smtClean="0"/>
              <a:t>3. Opredelitev ciljne skupine, trajanje programov</a:t>
            </a:r>
          </a:p>
          <a:p>
            <a:pPr eaLnBrk="1" hangingPunct="1">
              <a:buFont typeface="Arial" pitchFamily="34" charset="0"/>
              <a:buNone/>
            </a:pPr>
            <a:endParaRPr lang="sl-SI" altLang="sl-SI" sz="2400" smtClean="0"/>
          </a:p>
          <a:p>
            <a:pPr eaLnBrk="1" hangingPunct="1">
              <a:buFont typeface="Arial" pitchFamily="34" charset="0"/>
              <a:buNone/>
            </a:pPr>
            <a:r>
              <a:rPr lang="sl-SI" altLang="sl-SI" sz="2400" smtClean="0"/>
              <a:t>4. Metode dela, finančna ocena, …</a:t>
            </a:r>
          </a:p>
          <a:p>
            <a:pPr eaLnBrk="1" hangingPunct="1">
              <a:buFont typeface="Arial" pitchFamily="34" charset="0"/>
              <a:buNone/>
            </a:pPr>
            <a:endParaRPr lang="sl-SI" altLang="sl-SI" sz="2400" smtClean="0"/>
          </a:p>
          <a:p>
            <a:pPr eaLnBrk="1" hangingPunct="1">
              <a:buFont typeface="Arial" pitchFamily="34" charset="0"/>
              <a:buNone/>
            </a:pPr>
            <a:r>
              <a:rPr lang="sl-SI" altLang="sl-SI" sz="2400" smtClean="0"/>
              <a:t>5. Spremljanje, evalvacija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p:cNvSpPr>
            <a:spLocks noGrp="1"/>
          </p:cNvSpPr>
          <p:nvPr>
            <p:ph type="title"/>
          </p:nvPr>
        </p:nvSpPr>
        <p:spPr>
          <a:xfrm>
            <a:off x="677863" y="609600"/>
            <a:ext cx="8596312" cy="928688"/>
          </a:xfrm>
        </p:spPr>
        <p:txBody>
          <a:bodyPr/>
          <a:lstStyle/>
          <a:p>
            <a:pPr eaLnBrk="1" hangingPunct="1"/>
            <a:r>
              <a:rPr lang="sl-SI" altLang="sl-SI" smtClean="0"/>
              <a:t>Obveznosti delodajalca (1) </a:t>
            </a:r>
          </a:p>
        </p:txBody>
      </p:sp>
      <p:sp>
        <p:nvSpPr>
          <p:cNvPr id="3" name="Označba mesta vsebine 2"/>
          <p:cNvSpPr>
            <a:spLocks noGrp="1"/>
          </p:cNvSpPr>
          <p:nvPr>
            <p:ph idx="1"/>
          </p:nvPr>
        </p:nvSpPr>
        <p:spPr>
          <a:xfrm>
            <a:off x="677863" y="1666875"/>
            <a:ext cx="8596312" cy="4862513"/>
          </a:xfrm>
        </p:spPr>
        <p:txBody>
          <a:bodyPr rtlCol="0">
            <a:normAutofit/>
          </a:bodyPr>
          <a:lstStyle/>
          <a:p>
            <a:pPr eaLnBrk="1" fontAlgn="auto" hangingPunct="1">
              <a:spcAft>
                <a:spcPts val="0"/>
              </a:spcAft>
              <a:buFont typeface="Wingdings 3" charset="2"/>
              <a:buChar char=""/>
              <a:defRPr/>
            </a:pPr>
            <a:r>
              <a:rPr lang="sl-SI" dirty="0" smtClean="0">
                <a:solidFill>
                  <a:schemeClr val="tx1">
                    <a:lumMod val="75000"/>
                    <a:lumOff val="25000"/>
                  </a:schemeClr>
                </a:solidFill>
              </a:rPr>
              <a:t>Ocenjevanje tveganja in izjava o varnosti</a:t>
            </a:r>
          </a:p>
          <a:p>
            <a:pPr eaLnBrk="1" fontAlgn="auto" hangingPunct="1">
              <a:spcAft>
                <a:spcPts val="0"/>
              </a:spcAft>
              <a:buFont typeface="Wingdings 3" charset="2"/>
              <a:buChar char=""/>
              <a:defRPr/>
            </a:pPr>
            <a:r>
              <a:rPr lang="sl-SI" dirty="0" smtClean="0">
                <a:solidFill>
                  <a:schemeClr val="tx1">
                    <a:lumMod val="75000"/>
                    <a:lumOff val="25000"/>
                  </a:schemeClr>
                </a:solidFill>
              </a:rPr>
              <a:t>Objava, posredovanje in vpogled v izjavo o varnosti z oceno tveganja</a:t>
            </a:r>
          </a:p>
          <a:p>
            <a:pPr marL="0" indent="0" eaLnBrk="1" fontAlgn="auto" hangingPunct="1">
              <a:spcAft>
                <a:spcPts val="0"/>
              </a:spcAft>
              <a:buFont typeface="Wingdings 3" charset="2"/>
              <a:buNone/>
              <a:defRPr/>
            </a:pPr>
            <a:r>
              <a:rPr lang="sl-SI" dirty="0" smtClean="0">
                <a:solidFill>
                  <a:schemeClr val="tx1">
                    <a:lumMod val="75000"/>
                    <a:lumOff val="25000"/>
                  </a:schemeClr>
                </a:solidFill>
              </a:rPr>
              <a:t>Delodajalec mora zagotavljati VZD v skladu z oceno tveganja zlasti tako, da:</a:t>
            </a:r>
          </a:p>
          <a:p>
            <a:pPr eaLnBrk="1" fontAlgn="auto" hangingPunct="1">
              <a:spcAft>
                <a:spcPts val="0"/>
              </a:spcAft>
              <a:buFontTx/>
              <a:buChar char="-"/>
              <a:defRPr/>
            </a:pPr>
            <a:r>
              <a:rPr lang="sl-SI" dirty="0" smtClean="0">
                <a:solidFill>
                  <a:schemeClr val="tx1">
                    <a:lumMod val="75000"/>
                    <a:lumOff val="25000"/>
                  </a:schemeClr>
                </a:solidFill>
              </a:rPr>
              <a:t>Poveri opravljanje strokovnih nalog varnosti pri delu strokovnemu delavcu, izvajanje zdravstvenih ukrepov pa izvajalcu medicine dela,</a:t>
            </a:r>
          </a:p>
          <a:p>
            <a:pPr eaLnBrk="1" fontAlgn="auto" hangingPunct="1">
              <a:spcAft>
                <a:spcPts val="0"/>
              </a:spcAft>
              <a:buFontTx/>
              <a:buChar char="-"/>
              <a:defRPr/>
            </a:pPr>
            <a:r>
              <a:rPr lang="sl-SI" dirty="0" smtClean="0">
                <a:solidFill>
                  <a:schemeClr val="tx1">
                    <a:lumMod val="75000"/>
                    <a:lumOff val="25000"/>
                  </a:schemeClr>
                </a:solidFill>
              </a:rPr>
              <a:t>Obvešča delavce o uvajanju novih tehnologij in sredstev za delo ter o nevarnostih za nezgode, poklicne bolezni in bolezni v povezavi z delom ter izdaja navodila za varno delo,</a:t>
            </a:r>
          </a:p>
          <a:p>
            <a:pPr eaLnBrk="1" fontAlgn="auto" hangingPunct="1">
              <a:spcAft>
                <a:spcPts val="0"/>
              </a:spcAft>
              <a:buFontTx/>
              <a:buChar char="-"/>
              <a:defRPr/>
            </a:pPr>
            <a:r>
              <a:rPr lang="sl-SI" dirty="0" smtClean="0">
                <a:solidFill>
                  <a:schemeClr val="tx1">
                    <a:lumMod val="75000"/>
                    <a:lumOff val="25000"/>
                  </a:schemeClr>
                </a:solidFill>
              </a:rPr>
              <a:t>Usposablja delavce za varno in zdravo delo,</a:t>
            </a:r>
          </a:p>
          <a:p>
            <a:pPr eaLnBrk="1" fontAlgn="auto" hangingPunct="1">
              <a:spcAft>
                <a:spcPts val="0"/>
              </a:spcAft>
              <a:buFontTx/>
              <a:buChar char="-"/>
              <a:defRPr/>
            </a:pPr>
            <a:r>
              <a:rPr lang="sl-SI" dirty="0" smtClean="0">
                <a:solidFill>
                  <a:schemeClr val="tx1">
                    <a:lumMod val="75000"/>
                    <a:lumOff val="25000"/>
                  </a:schemeClr>
                </a:solidFill>
              </a:rPr>
              <a:t>Zagotavlja delavcem osebno varovalno opremo in njeno uporabo</a:t>
            </a:r>
          </a:p>
          <a:p>
            <a:pPr eaLnBrk="1" fontAlgn="auto" hangingPunct="1">
              <a:spcAft>
                <a:spcPts val="0"/>
              </a:spcAft>
              <a:buFontTx/>
              <a:buChar char="-"/>
              <a:defRPr/>
            </a:pPr>
            <a:r>
              <a:rPr lang="sl-SI" dirty="0" smtClean="0">
                <a:solidFill>
                  <a:schemeClr val="tx1">
                    <a:lumMod val="75000"/>
                    <a:lumOff val="25000"/>
                  </a:schemeClr>
                </a:solidFill>
              </a:rPr>
              <a:t>Izvaja obdobne preiskave škodljivosti delovnega okolja</a:t>
            </a:r>
          </a:p>
          <a:p>
            <a:pPr eaLnBrk="1" fontAlgn="auto" hangingPunct="1">
              <a:spcAft>
                <a:spcPts val="0"/>
              </a:spcAft>
              <a:buFontTx/>
              <a:buChar char="-"/>
              <a:defRPr/>
            </a:pPr>
            <a:r>
              <a:rPr lang="sl-SI" dirty="0" smtClean="0">
                <a:solidFill>
                  <a:schemeClr val="tx1">
                    <a:lumMod val="75000"/>
                    <a:lumOff val="25000"/>
                  </a:schemeClr>
                </a:solidFill>
              </a:rPr>
              <a:t>Izvaja obdobne preglede in preizkuse delovne opreme </a:t>
            </a:r>
          </a:p>
          <a:p>
            <a:pPr eaLnBrk="1" fontAlgn="auto" hangingPunct="1">
              <a:spcAft>
                <a:spcPts val="0"/>
              </a:spcAft>
              <a:buFontTx/>
              <a:buChar char="-"/>
              <a:defRPr/>
            </a:pPr>
            <a:r>
              <a:rPr lang="sl-SI" dirty="0" smtClean="0">
                <a:solidFill>
                  <a:schemeClr val="tx1">
                    <a:lumMod val="75000"/>
                    <a:lumOff val="25000"/>
                  </a:schemeClr>
                </a:solidFill>
              </a:rPr>
              <a:t>Zagotavlja varno delovno okolje in uporabo varne delovne opreme</a:t>
            </a:r>
          </a:p>
          <a:p>
            <a:pPr eaLnBrk="1" fontAlgn="auto" hangingPunct="1">
              <a:spcAft>
                <a:spcPts val="0"/>
              </a:spcAft>
              <a:buFont typeface="Wingdings 3" charset="2"/>
              <a:buChar char=""/>
              <a:defRPr/>
            </a:pPr>
            <a:endParaRPr lang="sl-SI" dirty="0">
              <a:solidFill>
                <a:schemeClr val="tx1">
                  <a:lumMod val="75000"/>
                  <a:lumOff val="25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a:xfrm>
            <a:off x="1919288" y="908050"/>
            <a:ext cx="8229600" cy="571500"/>
          </a:xfrm>
        </p:spPr>
        <p:txBody>
          <a:bodyPr rtlCol="0"/>
          <a:lstStyle/>
          <a:p>
            <a:pPr eaLnBrk="1" fontAlgn="auto" hangingPunct="1">
              <a:spcAft>
                <a:spcPts val="0"/>
              </a:spcAft>
              <a:defRPr/>
            </a:pPr>
            <a:r>
              <a:rPr lang="sl-SI" sz="2800" b="1" dirty="0">
                <a:solidFill>
                  <a:srgbClr val="FF0000"/>
                </a:solidFill>
                <a:latin typeface="+mn-lt"/>
              </a:rPr>
              <a:t>Aktivnosti PZD v praksi</a:t>
            </a:r>
          </a:p>
        </p:txBody>
      </p:sp>
      <p:sp>
        <p:nvSpPr>
          <p:cNvPr id="49155" name="Rectangle 3"/>
          <p:cNvSpPr>
            <a:spLocks noGrp="1"/>
          </p:cNvSpPr>
          <p:nvPr>
            <p:ph type="body" idx="1"/>
          </p:nvPr>
        </p:nvSpPr>
        <p:spPr>
          <a:xfrm>
            <a:off x="585788" y="1666875"/>
            <a:ext cx="9424987" cy="4851400"/>
          </a:xfrm>
        </p:spPr>
        <p:txBody>
          <a:bodyPr rtlCol="0">
            <a:normAutofit fontScale="92500" lnSpcReduction="10000"/>
          </a:bodyPr>
          <a:lstStyle/>
          <a:p>
            <a:pPr marL="0" indent="0" eaLnBrk="1" fontAlgn="auto" hangingPunct="1">
              <a:spcAft>
                <a:spcPts val="0"/>
              </a:spcAft>
              <a:buFont typeface="Wingdings 3" charset="2"/>
              <a:buNone/>
              <a:defRPr/>
            </a:pPr>
            <a:r>
              <a:rPr lang="sl-SI" sz="2000" dirty="0">
                <a:solidFill>
                  <a:schemeClr val="tx1">
                    <a:lumMod val="75000"/>
                    <a:lumOff val="25000"/>
                  </a:schemeClr>
                </a:solidFill>
              </a:rPr>
              <a:t>Izbiramo lahko med različnimi podprogrami, npr.: </a:t>
            </a:r>
          </a:p>
          <a:p>
            <a:pPr eaLnBrk="1" fontAlgn="auto" hangingPunct="1">
              <a:spcAft>
                <a:spcPts val="0"/>
              </a:spcAft>
              <a:buFont typeface="Arial" charset="0"/>
              <a:buChar char="•"/>
              <a:defRPr/>
            </a:pPr>
            <a:r>
              <a:rPr lang="sl-SI" sz="2000" dirty="0">
                <a:solidFill>
                  <a:schemeClr val="tx1">
                    <a:lumMod val="75000"/>
                    <a:lumOff val="25000"/>
                  </a:schemeClr>
                </a:solidFill>
              </a:rPr>
              <a:t>Zdrava in uravnotežena prehrana</a:t>
            </a:r>
          </a:p>
          <a:p>
            <a:pPr eaLnBrk="1" fontAlgn="auto" hangingPunct="1">
              <a:spcAft>
                <a:spcPts val="0"/>
              </a:spcAft>
              <a:buFont typeface="Arial" charset="0"/>
              <a:buChar char="•"/>
              <a:defRPr/>
            </a:pPr>
            <a:r>
              <a:rPr lang="sl-SI" sz="2000" dirty="0">
                <a:solidFill>
                  <a:schemeClr val="tx1">
                    <a:lumMod val="75000"/>
                    <a:lumOff val="25000"/>
                  </a:schemeClr>
                </a:solidFill>
              </a:rPr>
              <a:t>Telesna aktivnost</a:t>
            </a:r>
          </a:p>
          <a:p>
            <a:pPr eaLnBrk="1" fontAlgn="auto" hangingPunct="1">
              <a:spcAft>
                <a:spcPts val="0"/>
              </a:spcAft>
              <a:buFont typeface="Arial" charset="0"/>
              <a:buChar char="•"/>
              <a:defRPr/>
            </a:pPr>
            <a:r>
              <a:rPr lang="sl-SI" sz="2000" dirty="0">
                <a:solidFill>
                  <a:schemeClr val="tx1">
                    <a:lumMod val="75000"/>
                    <a:lumOff val="25000"/>
                  </a:schemeClr>
                </a:solidFill>
              </a:rPr>
              <a:t>Ergonomija</a:t>
            </a:r>
          </a:p>
          <a:p>
            <a:pPr eaLnBrk="1" fontAlgn="auto" hangingPunct="1">
              <a:spcAft>
                <a:spcPts val="0"/>
              </a:spcAft>
              <a:buFont typeface="Arial" charset="0"/>
              <a:buChar char="•"/>
              <a:defRPr/>
            </a:pPr>
            <a:r>
              <a:rPr lang="sl-SI" sz="2000" dirty="0">
                <a:solidFill>
                  <a:schemeClr val="tx1">
                    <a:lumMod val="75000"/>
                    <a:lumOff val="25000"/>
                  </a:schemeClr>
                </a:solidFill>
              </a:rPr>
              <a:t>Škodljive kemikalije na delovnem mestu</a:t>
            </a:r>
          </a:p>
          <a:p>
            <a:pPr eaLnBrk="1" fontAlgn="auto" hangingPunct="1">
              <a:spcAft>
                <a:spcPts val="0"/>
              </a:spcAft>
              <a:buFont typeface="Arial" charset="0"/>
              <a:buChar char="•"/>
              <a:defRPr/>
            </a:pPr>
            <a:r>
              <a:rPr lang="sl-SI" sz="2000" dirty="0">
                <a:solidFill>
                  <a:schemeClr val="tx1">
                    <a:lumMod val="75000"/>
                    <a:lumOff val="25000"/>
                  </a:schemeClr>
                </a:solidFill>
              </a:rPr>
              <a:t>Duševno zdravje</a:t>
            </a:r>
          </a:p>
          <a:p>
            <a:pPr eaLnBrk="1" fontAlgn="auto" hangingPunct="1">
              <a:spcAft>
                <a:spcPts val="0"/>
              </a:spcAft>
              <a:buFont typeface="Arial" charset="0"/>
              <a:buChar char="•"/>
              <a:defRPr/>
            </a:pPr>
            <a:r>
              <a:rPr lang="sl-SI" sz="2000" dirty="0">
                <a:solidFill>
                  <a:schemeClr val="tx1">
                    <a:lumMod val="75000"/>
                    <a:lumOff val="25000"/>
                  </a:schemeClr>
                </a:solidFill>
              </a:rPr>
              <a:t>Preprečevanje poškodb na delu in izven dela</a:t>
            </a:r>
          </a:p>
          <a:p>
            <a:pPr eaLnBrk="1" fontAlgn="auto" hangingPunct="1">
              <a:spcAft>
                <a:spcPts val="0"/>
              </a:spcAft>
              <a:buFont typeface="Arial" charset="0"/>
              <a:buChar char="•"/>
              <a:defRPr/>
            </a:pPr>
            <a:r>
              <a:rPr lang="sl-SI" sz="2000" dirty="0" err="1">
                <a:solidFill>
                  <a:schemeClr val="tx1">
                    <a:lumMod val="75000"/>
                    <a:lumOff val="25000"/>
                  </a:schemeClr>
                </a:solidFill>
              </a:rPr>
              <a:t>Mobing</a:t>
            </a:r>
            <a:endParaRPr lang="sl-SI" sz="2000" dirty="0">
              <a:solidFill>
                <a:schemeClr val="tx1">
                  <a:lumMod val="75000"/>
                  <a:lumOff val="25000"/>
                </a:schemeClr>
              </a:solidFill>
            </a:endParaRPr>
          </a:p>
          <a:p>
            <a:pPr eaLnBrk="1" fontAlgn="auto" hangingPunct="1">
              <a:spcAft>
                <a:spcPts val="0"/>
              </a:spcAft>
              <a:buFont typeface="Arial" charset="0"/>
              <a:buChar char="•"/>
              <a:defRPr/>
            </a:pPr>
            <a:r>
              <a:rPr lang="sl-SI" sz="2000" dirty="0">
                <a:solidFill>
                  <a:schemeClr val="tx1">
                    <a:lumMod val="75000"/>
                    <a:lumOff val="25000"/>
                  </a:schemeClr>
                </a:solidFill>
              </a:rPr>
              <a:t>Preobremenjenost</a:t>
            </a:r>
          </a:p>
          <a:p>
            <a:pPr eaLnBrk="1" fontAlgn="auto" hangingPunct="1">
              <a:spcAft>
                <a:spcPts val="0"/>
              </a:spcAft>
              <a:buFont typeface="Arial" charset="0"/>
              <a:buChar char="•"/>
              <a:defRPr/>
            </a:pPr>
            <a:r>
              <a:rPr lang="sl-SI" sz="2000" dirty="0">
                <a:solidFill>
                  <a:schemeClr val="tx1">
                    <a:lumMod val="75000"/>
                    <a:lumOff val="25000"/>
                  </a:schemeClr>
                </a:solidFill>
              </a:rPr>
              <a:t>Stres </a:t>
            </a:r>
          </a:p>
          <a:p>
            <a:pPr eaLnBrk="1" fontAlgn="auto" hangingPunct="1">
              <a:spcAft>
                <a:spcPts val="0"/>
              </a:spcAft>
              <a:buFont typeface="Arial" charset="0"/>
              <a:buNone/>
              <a:defRPr/>
            </a:pPr>
            <a:endParaRPr lang="sl-SI" sz="2000" dirty="0">
              <a:solidFill>
                <a:schemeClr val="tx1">
                  <a:lumMod val="75000"/>
                  <a:lumOff val="25000"/>
                </a:schemeClr>
              </a:solidFill>
            </a:endParaRPr>
          </a:p>
          <a:p>
            <a:pPr eaLnBrk="1" fontAlgn="auto" hangingPunct="1">
              <a:spcAft>
                <a:spcPts val="0"/>
              </a:spcAft>
              <a:buFontTx/>
              <a:buNone/>
              <a:defRPr/>
            </a:pPr>
            <a:r>
              <a:rPr lang="sl-SI" sz="2000" dirty="0">
                <a:solidFill>
                  <a:schemeClr val="tx1">
                    <a:lumMod val="75000"/>
                    <a:lumOff val="25000"/>
                  </a:schemeClr>
                </a:solidFill>
              </a:rPr>
              <a:t>Pomembno je, da pri izvajanju dejavno sodelujeta tako delodajalec kot delavci!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a:xfrm>
            <a:off x="1952625" y="928688"/>
            <a:ext cx="8229600" cy="571500"/>
          </a:xfrm>
        </p:spPr>
        <p:txBody>
          <a:bodyPr rtlCol="0"/>
          <a:lstStyle/>
          <a:p>
            <a:pPr eaLnBrk="1" fontAlgn="auto" hangingPunct="1">
              <a:spcAft>
                <a:spcPts val="0"/>
              </a:spcAft>
              <a:defRPr/>
            </a:pPr>
            <a:r>
              <a:rPr lang="sl-SI" sz="2800" b="1" dirty="0">
                <a:solidFill>
                  <a:srgbClr val="FF0000"/>
                </a:solidFill>
                <a:latin typeface="+mn-lt"/>
              </a:rPr>
              <a:t>Kaj od delodajalcev pričakuje IRSD?</a:t>
            </a:r>
            <a:r>
              <a:rPr lang="sl-SI" sz="2800" b="1" dirty="0">
                <a:latin typeface="+mn-lt"/>
              </a:rPr>
              <a:t> </a:t>
            </a:r>
          </a:p>
        </p:txBody>
      </p:sp>
      <p:sp>
        <p:nvSpPr>
          <p:cNvPr id="48131" name="Rectangle 3"/>
          <p:cNvSpPr>
            <a:spLocks noGrp="1"/>
          </p:cNvSpPr>
          <p:nvPr>
            <p:ph type="body" idx="1"/>
          </p:nvPr>
        </p:nvSpPr>
        <p:spPr>
          <a:xfrm>
            <a:off x="750888" y="1712913"/>
            <a:ext cx="8229600" cy="4483100"/>
          </a:xfrm>
        </p:spPr>
        <p:txBody>
          <a:bodyPr rtlCol="0">
            <a:normAutofit fontScale="92500"/>
          </a:bodyPr>
          <a:lstStyle/>
          <a:p>
            <a:pPr marL="0" indent="0" eaLnBrk="1" fontAlgn="auto" hangingPunct="1">
              <a:spcAft>
                <a:spcPts val="0"/>
              </a:spcAft>
              <a:buFont typeface="Wingdings 3" charset="2"/>
              <a:buNone/>
              <a:defRPr/>
            </a:pPr>
            <a:r>
              <a:rPr lang="sl-SI" sz="2000" dirty="0">
                <a:solidFill>
                  <a:schemeClr val="tx1">
                    <a:lumMod val="75000"/>
                    <a:lumOff val="25000"/>
                  </a:schemeClr>
                </a:solidFill>
              </a:rPr>
              <a:t>Načrtovanje!</a:t>
            </a:r>
          </a:p>
          <a:p>
            <a:pPr eaLnBrk="1" fontAlgn="auto" hangingPunct="1">
              <a:spcAft>
                <a:spcPts val="0"/>
              </a:spcAft>
              <a:buFont typeface="Arial" charset="0"/>
              <a:buChar char="•"/>
              <a:defRPr/>
            </a:pPr>
            <a:r>
              <a:rPr lang="sl-SI" sz="2000" dirty="0">
                <a:solidFill>
                  <a:schemeClr val="tx1">
                    <a:lumMod val="75000"/>
                    <a:lumOff val="25000"/>
                  </a:schemeClr>
                </a:solidFill>
              </a:rPr>
              <a:t>Analiza stanja, ki mora zajeti vsa tveganja (npr. kultura podjetja, medčloveške odnose, delovno okolje, „klasična“ tveganja itd.)</a:t>
            </a:r>
          </a:p>
          <a:p>
            <a:pPr eaLnBrk="1" fontAlgn="auto" hangingPunct="1">
              <a:spcAft>
                <a:spcPts val="0"/>
              </a:spcAft>
              <a:buFont typeface="Arial" charset="0"/>
              <a:buChar char="•"/>
              <a:defRPr/>
            </a:pPr>
            <a:r>
              <a:rPr lang="sl-SI" sz="2000" dirty="0">
                <a:solidFill>
                  <a:schemeClr val="tx1">
                    <a:lumMod val="75000"/>
                    <a:lumOff val="25000"/>
                  </a:schemeClr>
                </a:solidFill>
              </a:rPr>
              <a:t>ZVZD-1 zahteva, da delodajalec načrtuje in določi promocijo zdravja na delovnem mestu v oceni tveganja!</a:t>
            </a:r>
          </a:p>
          <a:p>
            <a:pPr marL="0" indent="0" eaLnBrk="1" fontAlgn="auto" hangingPunct="1">
              <a:spcAft>
                <a:spcPts val="0"/>
              </a:spcAft>
              <a:buFont typeface="Wingdings 3" charset="2"/>
              <a:buNone/>
              <a:defRPr/>
            </a:pPr>
            <a:endParaRPr lang="sl-SI" sz="2000" b="1" dirty="0">
              <a:solidFill>
                <a:srgbClr val="FF0000"/>
              </a:solidFill>
            </a:endParaRPr>
          </a:p>
          <a:p>
            <a:pPr marL="0" indent="0" eaLnBrk="1" fontAlgn="auto" hangingPunct="1">
              <a:spcAft>
                <a:spcPts val="0"/>
              </a:spcAft>
              <a:buFont typeface="Wingdings 3" charset="2"/>
              <a:buNone/>
              <a:defRPr/>
            </a:pPr>
            <a:r>
              <a:rPr lang="sl-SI" sz="2000" b="1" dirty="0">
                <a:solidFill>
                  <a:srgbClr val="FF0000"/>
                </a:solidFill>
              </a:rPr>
              <a:t>Možnosti:</a:t>
            </a:r>
          </a:p>
          <a:p>
            <a:pPr eaLnBrk="1" fontAlgn="auto" hangingPunct="1">
              <a:spcAft>
                <a:spcPts val="0"/>
              </a:spcAft>
              <a:buFont typeface="Arial" charset="0"/>
              <a:buChar char="•"/>
              <a:defRPr/>
            </a:pPr>
            <a:r>
              <a:rPr lang="sl-SI" sz="2000" dirty="0">
                <a:solidFill>
                  <a:schemeClr val="tx1">
                    <a:lumMod val="75000"/>
                    <a:lumOff val="25000"/>
                  </a:schemeClr>
                </a:solidFill>
              </a:rPr>
              <a:t>Delodajalec v celoti opredeli promocijo zdravja v izjavi o varnosti z</a:t>
            </a:r>
          </a:p>
          <a:p>
            <a:pPr marL="0" indent="0" eaLnBrk="1" fontAlgn="auto" hangingPunct="1">
              <a:spcAft>
                <a:spcPts val="0"/>
              </a:spcAft>
              <a:buFont typeface="Wingdings 3" charset="2"/>
              <a:buNone/>
              <a:defRPr/>
            </a:pPr>
            <a:r>
              <a:rPr lang="sl-SI" sz="2000" dirty="0">
                <a:solidFill>
                  <a:schemeClr val="tx1">
                    <a:lumMod val="75000"/>
                    <a:lumOff val="25000"/>
                  </a:schemeClr>
                </a:solidFill>
              </a:rPr>
              <a:t> oceno tveganja</a:t>
            </a:r>
          </a:p>
          <a:p>
            <a:pPr eaLnBrk="1" fontAlgn="auto" hangingPunct="1">
              <a:spcAft>
                <a:spcPts val="0"/>
              </a:spcAft>
              <a:buFont typeface="Arial" charset="0"/>
              <a:buChar char="•"/>
              <a:defRPr/>
            </a:pPr>
            <a:r>
              <a:rPr lang="sl-SI" sz="2000" dirty="0">
                <a:solidFill>
                  <a:schemeClr val="tx1">
                    <a:lumMod val="75000"/>
                    <a:lumOff val="25000"/>
                  </a:schemeClr>
                </a:solidFill>
              </a:rPr>
              <a:t>Delodajalec opredeli promocijo zdravja v izjavi o varnosti z oceno tveganja, izdela pa program, ki je „aneks“ izjavi o varnosti z oceno tveganja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slov 2"/>
          <p:cNvSpPr>
            <a:spLocks noGrp="1"/>
          </p:cNvSpPr>
          <p:nvPr>
            <p:ph type="title"/>
          </p:nvPr>
        </p:nvSpPr>
        <p:spPr>
          <a:xfrm>
            <a:off x="733425" y="1069975"/>
            <a:ext cx="8229600" cy="571500"/>
          </a:xfrm>
        </p:spPr>
        <p:txBody>
          <a:bodyPr/>
          <a:lstStyle/>
          <a:p>
            <a:pPr eaLnBrk="1" hangingPunct="1"/>
            <a:r>
              <a:rPr lang="sl-SI" altLang="sl-SI" sz="2400" b="1" smtClean="0">
                <a:solidFill>
                  <a:srgbClr val="FF0000"/>
                </a:solidFill>
              </a:rPr>
              <a:t>Uporabne vsebine</a:t>
            </a:r>
          </a:p>
        </p:txBody>
      </p:sp>
      <p:sp>
        <p:nvSpPr>
          <p:cNvPr id="4" name="Ograda vsebine 3"/>
          <p:cNvSpPr>
            <a:spLocks noGrp="1"/>
          </p:cNvSpPr>
          <p:nvPr>
            <p:ph idx="1"/>
          </p:nvPr>
        </p:nvSpPr>
        <p:spPr>
          <a:xfrm>
            <a:off x="733425" y="1641475"/>
            <a:ext cx="8229600" cy="4668838"/>
          </a:xfrm>
        </p:spPr>
        <p:txBody>
          <a:bodyPr rtlCol="0">
            <a:normAutofit fontScale="92500" lnSpcReduction="10000"/>
          </a:bodyPr>
          <a:lstStyle/>
          <a:p>
            <a:pPr marL="0" indent="0" eaLnBrk="1" fontAlgn="auto" hangingPunct="1">
              <a:spcAft>
                <a:spcPts val="0"/>
              </a:spcAft>
              <a:buFont typeface="Wingdings 3" charset="2"/>
              <a:buNone/>
              <a:defRPr/>
            </a:pPr>
            <a:r>
              <a:rPr lang="sl-SI" sz="2000" dirty="0">
                <a:solidFill>
                  <a:schemeClr val="tx1">
                    <a:lumMod val="75000"/>
                    <a:lumOff val="25000"/>
                  </a:schemeClr>
                </a:solidFill>
              </a:rPr>
              <a:t>V Sloveniji že teče vrsta programov promocije zdravja, ki jih lahko uporabimo pri načrtovanju in izvajanju ukrepov v delovnem okolju, to so:  </a:t>
            </a:r>
          </a:p>
          <a:p>
            <a:pPr eaLnBrk="1" fontAlgn="auto" hangingPunct="1">
              <a:spcAft>
                <a:spcPts val="0"/>
              </a:spcAft>
              <a:buFontTx/>
              <a:buChar char="-"/>
              <a:defRPr/>
            </a:pPr>
            <a:r>
              <a:rPr lang="sl-SI" sz="2000" dirty="0">
                <a:solidFill>
                  <a:schemeClr val="tx1">
                    <a:lumMod val="75000"/>
                    <a:lumOff val="25000"/>
                  </a:schemeClr>
                </a:solidFill>
              </a:rPr>
              <a:t>Delavnice o zdravi prehrani in gibanju, duševnem zdravju, pomoč pri opuščanju kajenja, ….</a:t>
            </a:r>
          </a:p>
          <a:p>
            <a:pPr marL="0" indent="0" eaLnBrk="1" fontAlgn="auto" hangingPunct="1">
              <a:spcAft>
                <a:spcPts val="0"/>
              </a:spcAft>
              <a:buFont typeface="Wingdings 3" charset="2"/>
              <a:buNone/>
              <a:defRPr/>
            </a:pPr>
            <a:endParaRPr lang="sl-SI" sz="2000" dirty="0">
              <a:solidFill>
                <a:schemeClr val="tx1">
                  <a:lumMod val="75000"/>
                  <a:lumOff val="25000"/>
                </a:schemeClr>
              </a:solidFill>
            </a:endParaRPr>
          </a:p>
          <a:p>
            <a:pPr marL="0" indent="0" eaLnBrk="1" fontAlgn="auto" hangingPunct="1">
              <a:spcAft>
                <a:spcPts val="0"/>
              </a:spcAft>
              <a:buFont typeface="Wingdings 3" charset="2"/>
              <a:buNone/>
              <a:defRPr/>
            </a:pPr>
            <a:r>
              <a:rPr lang="sl-SI" sz="2000" dirty="0">
                <a:solidFill>
                  <a:schemeClr val="tx1">
                    <a:lumMod val="75000"/>
                    <a:lumOff val="25000"/>
                  </a:schemeClr>
                </a:solidFill>
              </a:rPr>
              <a:t>informacije: </a:t>
            </a:r>
          </a:p>
          <a:p>
            <a:pPr eaLnBrk="1" fontAlgn="auto" hangingPunct="1">
              <a:spcAft>
                <a:spcPts val="0"/>
              </a:spcAft>
              <a:buFontTx/>
              <a:buChar char="-"/>
              <a:defRPr/>
            </a:pPr>
            <a:r>
              <a:rPr lang="sl-SI" sz="2000" dirty="0">
                <a:solidFill>
                  <a:schemeClr val="tx1">
                    <a:lumMod val="75000"/>
                    <a:lumOff val="25000"/>
                  </a:schemeClr>
                </a:solidFill>
              </a:rPr>
              <a:t>mreža CINDI (http://www.cindi-slovenija.net/), drugi programi SVIT, ZORA, DORA, …</a:t>
            </a:r>
          </a:p>
          <a:p>
            <a:pPr eaLnBrk="1" fontAlgn="auto" hangingPunct="1">
              <a:spcAft>
                <a:spcPts val="0"/>
              </a:spcAft>
              <a:buFontTx/>
              <a:buChar char="-"/>
              <a:defRPr/>
            </a:pPr>
            <a:r>
              <a:rPr lang="sl-SI" sz="2000" dirty="0">
                <a:solidFill>
                  <a:schemeClr val="tx1">
                    <a:lumMod val="75000"/>
                    <a:lumOff val="25000"/>
                  </a:schemeClr>
                </a:solidFill>
              </a:rPr>
              <a:t>Prejšnji regijski “Zavodi za zdravstveno varstvo”,</a:t>
            </a:r>
          </a:p>
          <a:p>
            <a:pPr eaLnBrk="1" fontAlgn="auto" hangingPunct="1">
              <a:spcAft>
                <a:spcPts val="0"/>
              </a:spcAft>
              <a:buFontTx/>
              <a:buChar char="-"/>
              <a:defRPr/>
            </a:pPr>
            <a:r>
              <a:rPr lang="sl-SI" sz="2000" dirty="0">
                <a:solidFill>
                  <a:schemeClr val="tx1">
                    <a:lumMod val="75000"/>
                    <a:lumOff val="25000"/>
                  </a:schemeClr>
                </a:solidFill>
              </a:rPr>
              <a:t>Lokalni zdravstveni domovi,</a:t>
            </a:r>
          </a:p>
          <a:p>
            <a:pPr eaLnBrk="1" fontAlgn="auto" hangingPunct="1">
              <a:spcAft>
                <a:spcPts val="0"/>
              </a:spcAft>
              <a:buFontTx/>
              <a:buChar char="-"/>
              <a:defRPr/>
            </a:pPr>
            <a:r>
              <a:rPr lang="sl-SI" sz="2000" dirty="0">
                <a:solidFill>
                  <a:schemeClr val="tx1">
                    <a:lumMod val="75000"/>
                    <a:lumOff val="25000"/>
                  </a:schemeClr>
                </a:solidFill>
              </a:rPr>
              <a:t>Nacionalni inštitut za javno zdravje RS,</a:t>
            </a:r>
          </a:p>
          <a:p>
            <a:pPr eaLnBrk="1" fontAlgn="auto" hangingPunct="1">
              <a:spcAft>
                <a:spcPts val="0"/>
              </a:spcAft>
              <a:buFontTx/>
              <a:buChar char="-"/>
              <a:defRPr/>
            </a:pPr>
            <a:r>
              <a:rPr lang="sl-SI" sz="2000" dirty="0">
                <a:solidFill>
                  <a:schemeClr val="tx1">
                    <a:lumMod val="75000"/>
                    <a:lumOff val="25000"/>
                  </a:schemeClr>
                </a:solidFill>
              </a:rPr>
              <a:t>Ministrstvo za zdravje,</a:t>
            </a:r>
          </a:p>
          <a:p>
            <a:pPr eaLnBrk="1" fontAlgn="auto" hangingPunct="1">
              <a:spcAft>
                <a:spcPts val="0"/>
              </a:spcAft>
              <a:buFontTx/>
              <a:buChar char="-"/>
              <a:defRPr/>
            </a:pPr>
            <a:r>
              <a:rPr lang="sl-SI" sz="2000" dirty="0">
                <a:solidFill>
                  <a:schemeClr val="tx1">
                    <a:lumMod val="75000"/>
                    <a:lumOff val="25000"/>
                  </a:schemeClr>
                </a:solidFill>
              </a:rPr>
              <a:t>MDDSZ, EU-OSHA</a:t>
            </a:r>
          </a:p>
          <a:p>
            <a:pPr eaLnBrk="1" fontAlgn="auto" hangingPunct="1">
              <a:spcAft>
                <a:spcPts val="0"/>
              </a:spcAft>
              <a:buFontTx/>
              <a:buChar char="-"/>
              <a:defRPr/>
            </a:pPr>
            <a:endParaRPr lang="sl-SI" sz="2000" dirty="0">
              <a:solidFill>
                <a:schemeClr val="tx1">
                  <a:lumMod val="75000"/>
                  <a:lumOff val="25000"/>
                </a:schemeClr>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slov 1"/>
          <p:cNvSpPr>
            <a:spLocks noGrp="1"/>
          </p:cNvSpPr>
          <p:nvPr>
            <p:ph type="title"/>
          </p:nvPr>
        </p:nvSpPr>
        <p:spPr>
          <a:xfrm>
            <a:off x="639763" y="963613"/>
            <a:ext cx="8229600" cy="571500"/>
          </a:xfrm>
        </p:spPr>
        <p:txBody>
          <a:bodyPr/>
          <a:lstStyle/>
          <a:p>
            <a:pPr eaLnBrk="1" hangingPunct="1"/>
            <a:r>
              <a:rPr lang="sl-SI" altLang="sl-SI" sz="2800" b="1" smtClean="0">
                <a:solidFill>
                  <a:srgbClr val="FF0000"/>
                </a:solidFill>
              </a:rPr>
              <a:t>Stališče DURS</a:t>
            </a:r>
          </a:p>
        </p:txBody>
      </p:sp>
      <p:sp>
        <p:nvSpPr>
          <p:cNvPr id="78851" name="Ograda vsebine 2"/>
          <p:cNvSpPr>
            <a:spLocks noGrp="1"/>
          </p:cNvSpPr>
          <p:nvPr>
            <p:ph idx="1"/>
          </p:nvPr>
        </p:nvSpPr>
        <p:spPr>
          <a:xfrm>
            <a:off x="744538" y="1689100"/>
            <a:ext cx="8229600" cy="4668838"/>
          </a:xfrm>
        </p:spPr>
        <p:txBody>
          <a:bodyPr/>
          <a:lstStyle/>
          <a:p>
            <a:pPr marL="0" indent="0" eaLnBrk="1" hangingPunct="1">
              <a:buFont typeface="Wingdings 3" pitchFamily="18" charset="2"/>
              <a:buNone/>
            </a:pPr>
            <a:endParaRPr lang="sl-SI" altLang="sl-SI" sz="2400" smtClean="0"/>
          </a:p>
          <a:p>
            <a:pPr marL="0" indent="0" eaLnBrk="1" hangingPunct="1">
              <a:buFont typeface="Wingdings 3" pitchFamily="18" charset="2"/>
              <a:buNone/>
            </a:pPr>
            <a:r>
              <a:rPr lang="sl-SI" altLang="sl-SI" sz="2400" smtClean="0"/>
              <a:t>Odhodki delodajalca zaradi promocije zdravja na delovnem</a:t>
            </a:r>
          </a:p>
          <a:p>
            <a:pPr marL="0" indent="0" eaLnBrk="1" hangingPunct="1">
              <a:buFont typeface="Wingdings 3" pitchFamily="18" charset="2"/>
              <a:buNone/>
            </a:pPr>
            <a:r>
              <a:rPr lang="sl-SI" altLang="sl-SI" sz="2400" smtClean="0"/>
              <a:t>mestu, ki je načrtovana in določena v izjavi o varnosti z</a:t>
            </a:r>
          </a:p>
          <a:p>
            <a:pPr marL="0" indent="0" eaLnBrk="1" hangingPunct="1">
              <a:buFont typeface="Wingdings 3" pitchFamily="18" charset="2"/>
              <a:buNone/>
            </a:pPr>
            <a:r>
              <a:rPr lang="sl-SI" altLang="sl-SI" sz="2400" smtClean="0"/>
              <a:t>oceno tveganja se lahko štejejo kot davčno priznani odhodki.</a:t>
            </a:r>
          </a:p>
          <a:p>
            <a:pPr marL="0" indent="0" eaLnBrk="1" hangingPunct="1">
              <a:buFont typeface="Wingdings 3" pitchFamily="18" charset="2"/>
              <a:buNone/>
            </a:pPr>
            <a:endParaRPr lang="sl-SI" altLang="sl-SI" sz="2400" smtClean="0"/>
          </a:p>
          <a:p>
            <a:pPr marL="0" indent="0" eaLnBrk="1" hangingPunct="1">
              <a:buFont typeface="Wingdings 3" pitchFamily="18" charset="2"/>
              <a:buNone/>
            </a:pPr>
            <a:r>
              <a:rPr lang="sl-SI" altLang="sl-SI" sz="2400" smtClean="0"/>
              <a:t>Za podrobnosti: razlaga DURS, spletna stran!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p:cNvSpPr>
            <a:spLocks noGrp="1"/>
          </p:cNvSpPr>
          <p:nvPr>
            <p:ph type="title"/>
          </p:nvPr>
        </p:nvSpPr>
        <p:spPr>
          <a:xfrm>
            <a:off x="677863" y="609600"/>
            <a:ext cx="8596312" cy="993775"/>
          </a:xfrm>
        </p:spPr>
        <p:txBody>
          <a:bodyPr/>
          <a:lstStyle/>
          <a:p>
            <a:pPr eaLnBrk="1" hangingPunct="1"/>
            <a:r>
              <a:rPr lang="sl-SI" altLang="sl-SI" smtClean="0"/>
              <a:t>Obveznosti delodajalca (2) </a:t>
            </a:r>
          </a:p>
        </p:txBody>
      </p:sp>
      <p:sp>
        <p:nvSpPr>
          <p:cNvPr id="14339" name="Označba mesta vsebine 2"/>
          <p:cNvSpPr>
            <a:spLocks noGrp="1"/>
          </p:cNvSpPr>
          <p:nvPr>
            <p:ph idx="1"/>
          </p:nvPr>
        </p:nvSpPr>
        <p:spPr>
          <a:xfrm>
            <a:off x="677863" y="1603375"/>
            <a:ext cx="8596312" cy="4656138"/>
          </a:xfrm>
        </p:spPr>
        <p:txBody>
          <a:bodyPr/>
          <a:lstStyle/>
          <a:p>
            <a:pPr eaLnBrk="1" hangingPunct="1"/>
            <a:endParaRPr lang="sl-SI" altLang="sl-SI" smtClean="0"/>
          </a:p>
          <a:p>
            <a:pPr eaLnBrk="1" hangingPunct="1"/>
            <a:r>
              <a:rPr lang="sl-SI" altLang="sl-SI" smtClean="0"/>
              <a:t>Prva pomoč</a:t>
            </a:r>
          </a:p>
          <a:p>
            <a:pPr eaLnBrk="1" hangingPunct="1"/>
            <a:r>
              <a:rPr lang="sl-SI" altLang="sl-SI" smtClean="0"/>
              <a:t>Varstvo pred požarom in evakuacija</a:t>
            </a:r>
          </a:p>
          <a:p>
            <a:pPr eaLnBrk="1" hangingPunct="1"/>
            <a:r>
              <a:rPr lang="sl-SI" altLang="sl-SI" smtClean="0"/>
              <a:t>Ocenitev nevarnosti za nasilje tretjih oseb, ureditev delovnega mesta in opreme, ki tveganja za nasilje zmanjša in omogoči dostop pomoči na ogroženo delovno mesto</a:t>
            </a:r>
          </a:p>
          <a:p>
            <a:pPr eaLnBrk="1" hangingPunct="1"/>
            <a:r>
              <a:rPr lang="sl-SI" altLang="sl-SI" smtClean="0"/>
              <a:t>Nasilje, trpinčenje, nadlegovanje, psihosocialno tveganje in sprejem ukrepov za preprečevanje, obvladovanje </a:t>
            </a:r>
          </a:p>
          <a:p>
            <a:pPr eaLnBrk="1" hangingPunct="1"/>
            <a:r>
              <a:rPr lang="sl-SI" altLang="sl-SI" smtClean="0"/>
              <a:t>Predhodno varstvo</a:t>
            </a:r>
          </a:p>
          <a:p>
            <a:pPr eaLnBrk="1" hangingPunct="1"/>
            <a:r>
              <a:rPr lang="sl-SI" altLang="sl-SI" smtClean="0"/>
              <a:t>Uporaba nevarnih snovi </a:t>
            </a:r>
          </a:p>
          <a:p>
            <a:pPr eaLnBrk="1" hangingPunct="1"/>
            <a:r>
              <a:rPr lang="sl-SI" altLang="sl-SI" smtClean="0"/>
              <a:t>Obveščanje v primeru resne, neposredne in neizogibne nevarnosti </a:t>
            </a:r>
          </a:p>
          <a:p>
            <a:pPr eaLnBrk="1" hangingPunct="1"/>
            <a:endParaRPr lang="sl-SI" altLang="sl-SI"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grada vsebine 2"/>
          <p:cNvSpPr>
            <a:spLocks noGrp="1"/>
          </p:cNvSpPr>
          <p:nvPr>
            <p:ph idx="4294967295"/>
          </p:nvPr>
        </p:nvSpPr>
        <p:spPr>
          <a:xfrm>
            <a:off x="876300" y="1250950"/>
            <a:ext cx="8229600" cy="5043488"/>
          </a:xfrm>
        </p:spPr>
        <p:txBody>
          <a:bodyPr rtlCol="0">
            <a:normAutofit lnSpcReduction="10000"/>
          </a:bodyPr>
          <a:lstStyle/>
          <a:p>
            <a:pPr eaLnBrk="1" fontAlgn="auto" hangingPunct="1">
              <a:spcAft>
                <a:spcPts val="0"/>
              </a:spcAft>
              <a:buFont typeface="Wingdings" panose="05000000000000000000" pitchFamily="2" charset="2"/>
              <a:buNone/>
              <a:defRPr/>
            </a:pPr>
            <a:r>
              <a:rPr lang="sl-SI" altLang="sl-SI" sz="2400" b="1" dirty="0" smtClean="0">
                <a:solidFill>
                  <a:srgbClr val="0066FF"/>
                </a:solidFill>
                <a:latin typeface="Calibri" panose="020F0502020204030204" pitchFamily="34" charset="0"/>
              </a:rPr>
              <a:t>Usposabljanje </a:t>
            </a:r>
            <a:r>
              <a:rPr lang="sl-SI" altLang="sl-SI" sz="2400" b="1" dirty="0">
                <a:solidFill>
                  <a:srgbClr val="0066FF"/>
                </a:solidFill>
                <a:latin typeface="Calibri" panose="020F0502020204030204" pitchFamily="34" charset="0"/>
              </a:rPr>
              <a:t>delavcev (1)</a:t>
            </a:r>
          </a:p>
          <a:p>
            <a:pPr eaLnBrk="1" fontAlgn="auto" hangingPunct="1">
              <a:spcAft>
                <a:spcPts val="0"/>
              </a:spcAft>
              <a:buFont typeface="Wingdings" panose="05000000000000000000" pitchFamily="2" charset="2"/>
              <a:buNone/>
              <a:defRPr/>
            </a:pPr>
            <a:endParaRPr lang="sl-SI" altLang="sl-SI" sz="2000" b="1" dirty="0">
              <a:solidFill>
                <a:srgbClr val="0066FF"/>
              </a:solidFill>
              <a:latin typeface="Calibri" panose="020F0502020204030204" pitchFamily="34" charset="0"/>
            </a:endParaRPr>
          </a:p>
          <a:p>
            <a:pPr marL="0" indent="0" eaLnBrk="1" fontAlgn="auto" hangingPunct="1">
              <a:spcAft>
                <a:spcPts val="0"/>
              </a:spcAft>
              <a:buFont typeface="Wingdings 3" charset="2"/>
              <a:buNone/>
              <a:defRPr/>
            </a:pPr>
            <a:endParaRPr lang="sl-SI" altLang="sl-SI" sz="2000" dirty="0">
              <a:solidFill>
                <a:schemeClr val="tx1">
                  <a:lumMod val="75000"/>
                  <a:lumOff val="25000"/>
                </a:schemeClr>
              </a:solidFill>
              <a:latin typeface="Calibri" panose="020F0502020204030204" pitchFamily="34" charset="0"/>
            </a:endParaRP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Delodajalec mora </a:t>
            </a:r>
            <a:r>
              <a:rPr lang="sl-SI" altLang="sl-SI" sz="2000" b="1" dirty="0">
                <a:solidFill>
                  <a:srgbClr val="0066FF"/>
                </a:solidFill>
                <a:latin typeface="Calibri" panose="020F0502020204030204" pitchFamily="34" charset="0"/>
              </a:rPr>
              <a:t>delavca usposobiti za varno opravljanje dela</a:t>
            </a:r>
            <a:r>
              <a:rPr lang="sl-SI" altLang="sl-SI" sz="2000" dirty="0">
                <a:solidFill>
                  <a:schemeClr val="tx1">
                    <a:lumMod val="75000"/>
                    <a:lumOff val="25000"/>
                  </a:schemeClr>
                </a:solidFill>
                <a:latin typeface="Calibri" panose="020F0502020204030204" pitchFamily="34" charset="0"/>
              </a:rPr>
              <a:t> ob sklenitvi delovnega razmerja, pred razporeditvijo na drugo delo, pred uvajanjem nove tehnologije in novih sredstev za delo ter ob spremembi v delovnem procesu, ki lahko povzroči spremembo varnosti pri delu. </a:t>
            </a:r>
          </a:p>
          <a:p>
            <a:pPr eaLnBrk="1" fontAlgn="auto" hangingPunct="1">
              <a:spcAft>
                <a:spcPts val="0"/>
              </a:spcAft>
              <a:buFont typeface="Wingdings 3" charset="2"/>
              <a:buChar char=""/>
              <a:defRPr/>
            </a:pPr>
            <a:endParaRPr lang="sl-SI" altLang="sl-SI" sz="2000" dirty="0">
              <a:solidFill>
                <a:schemeClr val="tx1">
                  <a:lumMod val="75000"/>
                  <a:lumOff val="25000"/>
                </a:schemeClr>
              </a:solidFill>
              <a:latin typeface="Calibri" panose="020F0502020204030204" pitchFamily="34" charset="0"/>
            </a:endParaRPr>
          </a:p>
          <a:p>
            <a:pPr eaLnBrk="1" fontAlgn="auto" hangingPunct="1">
              <a:spcAft>
                <a:spcPts val="0"/>
              </a:spcAft>
              <a:buFont typeface="Wingdings 3" charset="2"/>
              <a:buChar char=""/>
              <a:defRPr/>
            </a:pPr>
            <a:r>
              <a:rPr lang="sl-SI" altLang="sl-SI" sz="2000" dirty="0">
                <a:solidFill>
                  <a:schemeClr val="tx1">
                    <a:lumMod val="75000"/>
                    <a:lumOff val="25000"/>
                  </a:schemeClr>
                </a:solidFill>
                <a:latin typeface="Calibri" panose="020F0502020204030204" pitchFamily="34" charset="0"/>
              </a:rPr>
              <a:t>Usposabljanje </a:t>
            </a:r>
            <a:r>
              <a:rPr lang="sl-SI" altLang="sl-SI" sz="2000" b="1" dirty="0">
                <a:solidFill>
                  <a:srgbClr val="FF0000"/>
                </a:solidFill>
                <a:latin typeface="Calibri" panose="020F0502020204030204" pitchFamily="34" charset="0"/>
              </a:rPr>
              <a:t>mora biti prilagojeno posebnostim delovnega mesta </a:t>
            </a:r>
            <a:r>
              <a:rPr lang="sl-SI" altLang="sl-SI" sz="2000" dirty="0">
                <a:solidFill>
                  <a:schemeClr val="tx1">
                    <a:lumMod val="75000"/>
                    <a:lumOff val="25000"/>
                  </a:schemeClr>
                </a:solidFill>
                <a:latin typeface="Calibri" panose="020F0502020204030204" pitchFamily="34" charset="0"/>
              </a:rPr>
              <a:t>in se izvaja po programu, ki ga mora delodajalec po potrebi obnavljati in katerega vsebino mora spreminjati glede na nove oblike in vrste nevarnosti. </a:t>
            </a:r>
          </a:p>
          <a:p>
            <a:pPr eaLnBrk="1" fontAlgn="auto" hangingPunct="1">
              <a:spcAft>
                <a:spcPts val="0"/>
              </a:spcAft>
              <a:buFont typeface="Wingdings" panose="05000000000000000000" pitchFamily="2" charset="2"/>
              <a:buNone/>
              <a:defRPr/>
            </a:pPr>
            <a:endParaRPr lang="sl-SI" altLang="sl-SI" sz="2000" dirty="0">
              <a:solidFill>
                <a:schemeClr val="tx1">
                  <a:lumMod val="75000"/>
                  <a:lumOff val="25000"/>
                </a:schemeClr>
              </a:solidFill>
              <a:latin typeface="Calibri" panose="020F0502020204030204" pitchFamily="34" charset="0"/>
            </a:endParaRPr>
          </a:p>
          <a:p>
            <a:pPr eaLnBrk="1" fontAlgn="auto" hangingPunct="1">
              <a:spcAft>
                <a:spcPts val="0"/>
              </a:spcAft>
              <a:buFont typeface="Wingdings 3" charset="2"/>
              <a:buChar char=""/>
              <a:defRPr/>
            </a:pPr>
            <a:r>
              <a:rPr lang="sl-SI" altLang="sl-SI" sz="2000" b="1" dirty="0">
                <a:solidFill>
                  <a:srgbClr val="0066FF"/>
                </a:solidFill>
                <a:latin typeface="Calibri" panose="020F0502020204030204" pitchFamily="34" charset="0"/>
              </a:rPr>
              <a:t>Usposobljenost za varno delo preverja delodajalec na delovnem mestu</a:t>
            </a:r>
            <a:r>
              <a:rPr lang="sl-SI" altLang="sl-SI" sz="2000" dirty="0">
                <a:solidFill>
                  <a:schemeClr val="tx1">
                    <a:lumMod val="75000"/>
                    <a:lumOff val="25000"/>
                  </a:schemeClr>
                </a:solidFill>
                <a:latin typeface="Calibri" panose="020F0502020204030204"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449</TotalTime>
  <Words>4734</Words>
  <Application>Microsoft Office PowerPoint</Application>
  <PresentationFormat>Po meri</PresentationFormat>
  <Paragraphs>607</Paragraphs>
  <Slides>73</Slides>
  <Notes>1</Notes>
  <HiddenSlides>0</HiddenSlides>
  <MMClips>0</MMClips>
  <ScaleCrop>false</ScaleCrop>
  <HeadingPairs>
    <vt:vector size="6" baseType="variant">
      <vt:variant>
        <vt:lpstr>Tema</vt:lpstr>
      </vt:variant>
      <vt:variant>
        <vt:i4>1</vt:i4>
      </vt:variant>
      <vt:variant>
        <vt:lpstr>Vdelani OLE strežniki</vt:lpstr>
      </vt:variant>
      <vt:variant>
        <vt:i4>1</vt:i4>
      </vt:variant>
      <vt:variant>
        <vt:lpstr>Naslovi diapozitivov</vt:lpstr>
      </vt:variant>
      <vt:variant>
        <vt:i4>73</vt:i4>
      </vt:variant>
    </vt:vector>
  </HeadingPairs>
  <TitlesOfParts>
    <vt:vector size="75" baseType="lpstr">
      <vt:lpstr>Gladko</vt:lpstr>
      <vt:lpstr>Bitmap Image</vt:lpstr>
      <vt:lpstr>                                       Sekcija lesnih strok Obrtno – podjetniška zbornica Slovenije Ljubljana, 3. 9. 2014    Izjava o varnosti z oceno tveganja za sekcijo lesnih strok  </vt:lpstr>
      <vt:lpstr>Vsebina delavnice:  </vt:lpstr>
      <vt:lpstr>Zakon o varnosti in zdravju pri delu (ZVZD-1)- pomembnejše določbe </vt:lpstr>
      <vt:lpstr>Definicije izrazov v zakonu</vt:lpstr>
      <vt:lpstr>Temeljna načela ZVZD-1 (1)</vt:lpstr>
      <vt:lpstr>Dolžnosti delodajalcev in pravice delavcev </vt:lpstr>
      <vt:lpstr>Obveznosti delodajalca (1) </vt:lpstr>
      <vt:lpstr>Obveznosti delodajalca (2) </vt:lpstr>
      <vt:lpstr>Diapozitiv 9</vt:lpstr>
      <vt:lpstr> usposabljanje delavcev (2)</vt:lpstr>
      <vt:lpstr>Diapozitiv 11</vt:lpstr>
      <vt:lpstr>Diapozitiv 12</vt:lpstr>
      <vt:lpstr>PRAVICE IN DOLŽNOSTI DELAVCEV</vt:lpstr>
      <vt:lpstr>Delodajalec kot odgovorna oseba za VZD</vt:lpstr>
      <vt:lpstr>Dolžnosti samozaposlenih oseb po Zakonu o varnosti in zdravju pri delu (1)</vt:lpstr>
      <vt:lpstr>Dolžnosti samozaposlenih oseb po Zakonu o varnosti in zdravju pri delu (2)</vt:lpstr>
      <vt:lpstr> Hramba dokumentacije  s področja VZD </vt:lpstr>
      <vt:lpstr>Izjava o varnosti z oceno tveganja </vt:lpstr>
      <vt:lpstr>OCENA  (1)</vt:lpstr>
      <vt:lpstr>OCENA TVEGANJA  (2) </vt:lpstr>
      <vt:lpstr>OCENA TVEGANJA (3) </vt:lpstr>
      <vt:lpstr>OCENA TVEGANJA (4)  </vt:lpstr>
      <vt:lpstr>KLASIFIKACIJA TVEGANJA  </vt:lpstr>
      <vt:lpstr>Diapozitiv 24</vt:lpstr>
      <vt:lpstr>Izjava o varnosti</vt:lpstr>
      <vt:lpstr>SEZNANITEV ZAPOSLENIH Z IZJAVO OZ. REVIZIJO IZJAVE O VARNOSTI Z OCENO TVEGANJA</vt:lpstr>
      <vt:lpstr>ZAPISNIK O POSVETOVANJU Z DELAVCI </vt:lpstr>
      <vt:lpstr>IZJAVA O VARNOSTI  Z OCENO TVEGANJA</vt:lpstr>
      <vt:lpstr>IZJAVA O VARNOSTI  Z OCENO TVEGANJA – ZDRAVSTVENA OCENA </vt:lpstr>
      <vt:lpstr>NEVARNE SNOVI</vt:lpstr>
      <vt:lpstr>Diapozitiv 31</vt:lpstr>
      <vt:lpstr>NEVARNE SNOVI-NOVI PIKTOGRAMI</vt:lpstr>
      <vt:lpstr>PRVA POMOČ</vt:lpstr>
      <vt:lpstr>ROČNO PREMEŠČANJE BREMEN</vt:lpstr>
      <vt:lpstr>VZROKI ZA BOLEČINE V HRBTU</vt:lpstr>
      <vt:lpstr>OSEBNA VAROVALNA OPREMA</vt:lpstr>
      <vt:lpstr>NEVARNOSTI ZARADI DELA Z RAČUNALNIKI </vt:lpstr>
      <vt:lpstr>Požarna varnost </vt:lpstr>
      <vt:lpstr>Ocena požarne ogroženosti </vt:lpstr>
      <vt:lpstr>Periodika usposabljanja </vt:lpstr>
      <vt:lpstr> Alkohol, prepovedane droge in psihoaktivna zdravila na delovnem mestu </vt:lpstr>
      <vt:lpstr> Potencialno tveganje:  prisotnost psihoaktivnih snovi na delovnem mestu </vt:lpstr>
      <vt:lpstr>Alkohol in prepovedane droge na delovnem mestu</vt:lpstr>
      <vt:lpstr>Diapozitiv 44</vt:lpstr>
      <vt:lpstr>Diapozitiv 45</vt:lpstr>
      <vt:lpstr>Diapozitiv 46</vt:lpstr>
      <vt:lpstr> Pravilnik o seznamu prepovedanih drog, psihoaktivnih zdravil ter drugih psihoaktivnih snovi in njihovih presnovkov Uradni list RS, št. 83/2011</vt:lpstr>
      <vt:lpstr>Vpliv uporabe PAS na delavca, delo in delovno mesto (1)</vt:lpstr>
      <vt:lpstr>Vpliv uporabe PAS na delavca, delo in delovno mesto (2)</vt:lpstr>
      <vt:lpstr>Kaj kaže praksa pri delodajalcih? (1)</vt:lpstr>
      <vt:lpstr>Kaj kaže praksa pri delodajalcih? (2)</vt:lpstr>
      <vt:lpstr>Obveznost delodajalca</vt:lpstr>
      <vt:lpstr>Primer</vt:lpstr>
      <vt:lpstr>ZDRAVILA,KI LAHKO ZMANJŠAJO SPOSOBNOST UPRAVLJANJA VOZIL IN STROJEV   </vt:lpstr>
      <vt:lpstr>Druga zdravila </vt:lpstr>
      <vt:lpstr> Pridobivanje informacij o vplivu zdravil na psihofizične sposobnosti</vt:lpstr>
      <vt:lpstr>Integracija programov za preprečevanje PAS v načrt promocije zdravja (1)</vt:lpstr>
      <vt:lpstr>Integracija programov za preprečevanje PAS v načrt promocije zdravja (2)</vt:lpstr>
      <vt:lpstr>Psihosocialna tveganja na delovnem mestu</vt:lpstr>
      <vt:lpstr>Psihosocialna tveganja na DM</vt:lpstr>
      <vt:lpstr>Diapozitiv 61</vt:lpstr>
      <vt:lpstr>Obveznost delodajalca </vt:lpstr>
      <vt:lpstr>Diapozitiv 63</vt:lpstr>
      <vt:lpstr>Diapozitiv 64</vt:lpstr>
      <vt:lpstr>Načrtovanje in uvajanje programov promocije zdravja (PZD)  </vt:lpstr>
      <vt:lpstr>PROMOCIJA ZDRAVJA NA DELOVNEM MESTU </vt:lpstr>
      <vt:lpstr>Prednosti PZD</vt:lpstr>
      <vt:lpstr>Načrt PZD</vt:lpstr>
      <vt:lpstr>Diapozitiv 69</vt:lpstr>
      <vt:lpstr>Aktivnosti PZD v praksi</vt:lpstr>
      <vt:lpstr>Kaj od delodajalcev pričakuje IRSD? </vt:lpstr>
      <vt:lpstr>Uporabne vsebine</vt:lpstr>
      <vt:lpstr>Stališče DURS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Katarina</dc:creator>
  <cp:lastModifiedBy>emah</cp:lastModifiedBy>
  <cp:revision>60</cp:revision>
  <dcterms:created xsi:type="dcterms:W3CDTF">2014-06-18T07:03:23Z</dcterms:created>
  <dcterms:modified xsi:type="dcterms:W3CDTF">2014-10-16T06:46:41Z</dcterms:modified>
</cp:coreProperties>
</file>